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43"/>
  </p:notesMasterIdLst>
  <p:sldIdLst>
    <p:sldId id="289" r:id="rId3"/>
    <p:sldId id="328" r:id="rId4"/>
    <p:sldId id="266" r:id="rId5"/>
    <p:sldId id="257" r:id="rId6"/>
    <p:sldId id="290" r:id="rId7"/>
    <p:sldId id="271" r:id="rId8"/>
    <p:sldId id="297" r:id="rId9"/>
    <p:sldId id="299" r:id="rId10"/>
    <p:sldId id="300" r:id="rId11"/>
    <p:sldId id="339" r:id="rId12"/>
    <p:sldId id="340" r:id="rId13"/>
    <p:sldId id="341" r:id="rId14"/>
    <p:sldId id="342" r:id="rId15"/>
    <p:sldId id="343" r:id="rId16"/>
    <p:sldId id="336" r:id="rId17"/>
    <p:sldId id="337" r:id="rId18"/>
    <p:sldId id="338" r:id="rId19"/>
    <p:sldId id="291" r:id="rId20"/>
    <p:sldId id="334" r:id="rId21"/>
    <p:sldId id="306" r:id="rId22"/>
    <p:sldId id="307" r:id="rId23"/>
    <p:sldId id="308" r:id="rId24"/>
    <p:sldId id="309" r:id="rId25"/>
    <p:sldId id="310" r:id="rId26"/>
    <p:sldId id="348" r:id="rId27"/>
    <p:sldId id="349" r:id="rId28"/>
    <p:sldId id="350" r:id="rId29"/>
    <p:sldId id="351" r:id="rId30"/>
    <p:sldId id="344" r:id="rId31"/>
    <p:sldId id="345" r:id="rId32"/>
    <p:sldId id="346" r:id="rId33"/>
    <p:sldId id="347" r:id="rId34"/>
    <p:sldId id="329" r:id="rId35"/>
    <p:sldId id="330" r:id="rId36"/>
    <p:sldId id="332" r:id="rId37"/>
    <p:sldId id="333" r:id="rId38"/>
    <p:sldId id="292" r:id="rId39"/>
    <p:sldId id="326" r:id="rId40"/>
    <p:sldId id="331" r:id="rId41"/>
    <p:sldId id="293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A6802F3-DF6F-431E-B59B-B740A4DFB626}">
          <p14:sldIdLst>
            <p14:sldId id="289"/>
            <p14:sldId id="328"/>
            <p14:sldId id="266"/>
            <p14:sldId id="257"/>
            <p14:sldId id="290"/>
            <p14:sldId id="271"/>
            <p14:sldId id="297"/>
            <p14:sldId id="299"/>
            <p14:sldId id="300"/>
            <p14:sldId id="339"/>
            <p14:sldId id="340"/>
            <p14:sldId id="341"/>
            <p14:sldId id="342"/>
            <p14:sldId id="343"/>
            <p14:sldId id="336"/>
            <p14:sldId id="337"/>
            <p14:sldId id="338"/>
            <p14:sldId id="291"/>
            <p14:sldId id="334"/>
            <p14:sldId id="306"/>
            <p14:sldId id="307"/>
            <p14:sldId id="308"/>
            <p14:sldId id="309"/>
            <p14:sldId id="310"/>
            <p14:sldId id="348"/>
            <p14:sldId id="349"/>
            <p14:sldId id="350"/>
            <p14:sldId id="351"/>
            <p14:sldId id="344"/>
            <p14:sldId id="345"/>
            <p14:sldId id="346"/>
            <p14:sldId id="347"/>
            <p14:sldId id="329"/>
            <p14:sldId id="330"/>
            <p14:sldId id="332"/>
            <p14:sldId id="333"/>
            <p14:sldId id="292"/>
            <p14:sldId id="326"/>
            <p14:sldId id="331"/>
            <p14:sldId id="293"/>
          </p14:sldIdLst>
        </p14:section>
        <p14:section name="使用技巧" id="{6FE33AF1-5061-41A8-B0E8-B7E8D44B37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A6F18"/>
    <a:srgbClr val="FA602E"/>
    <a:srgbClr val="EF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6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7C383-9902-4B91-BCC7-D7FFFB8E1AE7}" type="datetimeFigureOut">
              <a:rPr lang="zh-CN" altLang="en-US" smtClean="0"/>
              <a:t>2021/1/28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7AD7D-0E09-4B57-B07E-A14B71E210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4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4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8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6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116254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696A8FA-9094-4B58-8CE2-9C0039E70D76}"/>
              </a:ext>
            </a:extLst>
          </p:cNvPr>
          <p:cNvCxnSpPr>
            <a:cxnSpLocks/>
          </p:cNvCxnSpPr>
          <p:nvPr userDrawn="1"/>
        </p:nvCxnSpPr>
        <p:spPr>
          <a:xfrm>
            <a:off x="1822859" y="2419272"/>
            <a:ext cx="854628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9" y="2568935"/>
            <a:ext cx="8546282" cy="39156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/>
              <a:t>SIMPLE BUSINESS ANNUAL SUMMARY COMMON TEMPLATE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60" y="1377564"/>
            <a:ext cx="8546282" cy="92333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54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简约商务年度总结通用模板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129360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78631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98B24DB-D1B1-4E5E-B420-451FDB291B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6305" y="1905322"/>
            <a:ext cx="3679390" cy="3679390"/>
          </a:xfrm>
          <a:custGeom>
            <a:avLst/>
            <a:gdLst>
              <a:gd name="connsiteX0" fmla="*/ 1839695 w 3679390"/>
              <a:gd name="connsiteY0" fmla="*/ 0 h 3679390"/>
              <a:gd name="connsiteX1" fmla="*/ 3679390 w 3679390"/>
              <a:gd name="connsiteY1" fmla="*/ 1839695 h 3679390"/>
              <a:gd name="connsiteX2" fmla="*/ 1839695 w 3679390"/>
              <a:gd name="connsiteY2" fmla="*/ 3679390 h 3679390"/>
              <a:gd name="connsiteX3" fmla="*/ 0 w 3679390"/>
              <a:gd name="connsiteY3" fmla="*/ 1839695 h 3679390"/>
              <a:gd name="connsiteX4" fmla="*/ 1839695 w 3679390"/>
              <a:gd name="connsiteY4" fmla="*/ 0 h 367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390" h="3679390">
                <a:moveTo>
                  <a:pt x="1839695" y="0"/>
                </a:moveTo>
                <a:cubicBezTo>
                  <a:pt x="2855730" y="0"/>
                  <a:pt x="3679390" y="823660"/>
                  <a:pt x="3679390" y="1839695"/>
                </a:cubicBezTo>
                <a:cubicBezTo>
                  <a:pt x="3679390" y="2855730"/>
                  <a:pt x="2855730" y="3679390"/>
                  <a:pt x="1839695" y="3679390"/>
                </a:cubicBezTo>
                <a:cubicBezTo>
                  <a:pt x="823660" y="3679390"/>
                  <a:pt x="0" y="2855730"/>
                  <a:pt x="0" y="1839695"/>
                </a:cubicBezTo>
                <a:cubicBezTo>
                  <a:pt x="0" y="823660"/>
                  <a:pt x="823660" y="0"/>
                  <a:pt x="1839695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r="-1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4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19">
            <a:extLst>
              <a:ext uri="{FF2B5EF4-FFF2-40B4-BE49-F238E27FC236}">
                <a16:creationId xmlns:a16="http://schemas.microsoft.com/office/drawing/2014/main" id="{8E6C0A7F-14A1-4770-8DC3-34FB4DA929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793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4" name="图片占位符 19">
            <a:extLst>
              <a:ext uri="{FF2B5EF4-FFF2-40B4-BE49-F238E27FC236}">
                <a16:creationId xmlns:a16="http://schemas.microsoft.com/office/drawing/2014/main" id="{836B95F8-4F8F-48A9-84B3-B151B1C5C9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33900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5" name="图片占位符 19">
            <a:extLst>
              <a:ext uri="{FF2B5EF4-FFF2-40B4-BE49-F238E27FC236}">
                <a16:creationId xmlns:a16="http://schemas.microsoft.com/office/drawing/2014/main" id="{1D8E0877-88C4-4090-8547-B3733B06DE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2205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64C76708-4A57-4DBE-B270-95B27EAB26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793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19">
            <a:extLst>
              <a:ext uri="{FF2B5EF4-FFF2-40B4-BE49-F238E27FC236}">
                <a16:creationId xmlns:a16="http://schemas.microsoft.com/office/drawing/2014/main" id="{35C3EF64-AB4B-4A01-83C4-B5AB083CC9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3900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2" name="图片占位符 19">
            <a:extLst>
              <a:ext uri="{FF2B5EF4-FFF2-40B4-BE49-F238E27FC236}">
                <a16:creationId xmlns:a16="http://schemas.microsoft.com/office/drawing/2014/main" id="{ADB44095-01B5-4A8D-BB2B-B90762D65F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205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1372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083597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5" y="2867039"/>
            <a:ext cx="8546282" cy="769441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59" y="912696"/>
            <a:ext cx="8546282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谢谢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096703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84980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489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93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2954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753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87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3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1828" y="18322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1828" y="310885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1828" y="438544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2210" y="174687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2210" y="3024712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2210" y="4302551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0590" y="189007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0590" y="316791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0590" y="444575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4917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9279" y="1271259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9279" y="254784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9279" y="3824435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9279" y="510102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9661" y="1185864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9661" y="2463703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9661" y="3741542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9661" y="5019381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8041" y="132906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8041" y="260690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8041" y="388474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8041" y="516258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</p:spTree>
    <p:extLst>
      <p:ext uri="{BB962C8B-B14F-4D97-AF65-F5344CB8AC3E}">
        <p14:creationId xmlns:p14="http://schemas.microsoft.com/office/powerpoint/2010/main" val="180670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992" userDrawn="1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6109" y="94145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6491" y="85606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6109" y="2029222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6491" y="1945078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6109" y="311698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6491" y="3034093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6109" y="4204751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6491" y="4123108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984871" y="99926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4871" y="208827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984871" y="317729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984871" y="426630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E66157-08C3-4276-8D62-B43AB430CB7B}"/>
              </a:ext>
            </a:extLst>
          </p:cNvPr>
          <p:cNvSpPr/>
          <p:nvPr userDrawn="1"/>
        </p:nvSpPr>
        <p:spPr>
          <a:xfrm>
            <a:off x="6476109" y="52937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B22AF44-CC9D-41C0-939B-AE906E6E7E07}"/>
              </a:ext>
            </a:extLst>
          </p:cNvPr>
          <p:cNvGrpSpPr/>
          <p:nvPr userDrawn="1"/>
        </p:nvGrpSpPr>
        <p:grpSpPr>
          <a:xfrm>
            <a:off x="5666491" y="5212125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EF818C0A-4697-4EE2-870F-7EF3B2C9B294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7369799-30DA-4751-9E43-5F10937BC9AE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05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42" name="文本占位符 32">
            <a:extLst>
              <a:ext uri="{FF2B5EF4-FFF2-40B4-BE49-F238E27FC236}">
                <a16:creationId xmlns:a16="http://schemas.microsoft.com/office/drawing/2014/main" id="{2593CBC9-86A2-47A4-99F4-14F5462A4DD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84871" y="535532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未来计划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03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9293E2-4A5B-46F0-8C5A-1960CA7A551C}"/>
              </a:ext>
            </a:extLst>
          </p:cNvPr>
          <p:cNvSpPr/>
          <p:nvPr userDrawn="1"/>
        </p:nvSpPr>
        <p:spPr>
          <a:xfrm>
            <a:off x="-12700" y="6130630"/>
            <a:ext cx="12204700" cy="7694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8F3237E-4229-4D0B-9B23-338565E48C64}"/>
              </a:ext>
            </a:extLst>
          </p:cNvPr>
          <p:cNvSpPr/>
          <p:nvPr userDrawn="1"/>
        </p:nvSpPr>
        <p:spPr>
          <a:xfrm>
            <a:off x="3938259" y="108253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755C2F0-0E23-4494-A1DC-39171C191BEC}"/>
              </a:ext>
            </a:extLst>
          </p:cNvPr>
          <p:cNvSpPr/>
          <p:nvPr userDrawn="1"/>
        </p:nvSpPr>
        <p:spPr>
          <a:xfrm>
            <a:off x="3647472" y="772040"/>
            <a:ext cx="4897056" cy="4587360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CE5DDB0-8060-44CD-A8F5-0930DB68A6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1687" y="1495966"/>
            <a:ext cx="2028626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8C57E43-9A58-42EF-A27D-4D622BFA9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6600" y="3283006"/>
            <a:ext cx="3098800" cy="707886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0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+mn-ea"/>
                <a:cs typeface="+mn-cs"/>
              </a:rPr>
              <a:t>工作业绩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+mn-ea"/>
              <a:cs typeface="+mn-cs"/>
            </a:endParaRP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FF7F32A1-8D18-48C0-AEFA-1702BF6A26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6600" y="4022564"/>
            <a:ext cx="3098800" cy="40011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2000" kern="1200" noProof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52340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59527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6D53AD-2E24-4DEE-89B0-559FE619089A}"/>
              </a:ext>
            </a:extLst>
          </p:cNvPr>
          <p:cNvSpPr/>
          <p:nvPr userDrawn="1"/>
        </p:nvSpPr>
        <p:spPr>
          <a:xfrm>
            <a:off x="984248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7EBFE6-5509-46D0-A139-9097F0CCAC8D}"/>
              </a:ext>
            </a:extLst>
          </p:cNvPr>
          <p:cNvSpPr/>
          <p:nvPr userDrawn="1"/>
        </p:nvSpPr>
        <p:spPr>
          <a:xfrm>
            <a:off x="4641850" y="3657600"/>
            <a:ext cx="2908300" cy="218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D2CD89-99F9-4925-A546-E8B92A2D5E05}"/>
              </a:ext>
            </a:extLst>
          </p:cNvPr>
          <p:cNvSpPr/>
          <p:nvPr userDrawn="1"/>
        </p:nvSpPr>
        <p:spPr>
          <a:xfrm>
            <a:off x="8299452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id="{098715D4-E5E2-475B-AEB5-7AE9BC1DB65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984248" y="1718732"/>
            <a:ext cx="2908300" cy="19383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B25EE816-46C6-46BA-B5CD-09B71E8CEA00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641850" y="1718731"/>
            <a:ext cx="2908300" cy="19383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1C8A5E23-8888-438E-8A7F-BBF6F4615F49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299452" y="1718731"/>
            <a:ext cx="2908300" cy="19383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1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0CB766A-2315-4182-8ECF-7C9547B938EE}"/>
              </a:ext>
            </a:extLst>
          </p:cNvPr>
          <p:cNvSpPr/>
          <p:nvPr userDrawn="1"/>
        </p:nvSpPr>
        <p:spPr>
          <a:xfrm>
            <a:off x="0" y="3846286"/>
            <a:ext cx="12192000" cy="3011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C244E47-7BEE-4B59-B49A-1A299B285717}"/>
              </a:ext>
            </a:extLst>
          </p:cNvPr>
          <p:cNvSpPr/>
          <p:nvPr userDrawn="1"/>
        </p:nvSpPr>
        <p:spPr>
          <a:xfrm>
            <a:off x="620487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4D49EB9-BE1A-479E-AA55-68A6D2BA762B}"/>
              </a:ext>
            </a:extLst>
          </p:cNvPr>
          <p:cNvSpPr/>
          <p:nvPr userDrawn="1"/>
        </p:nvSpPr>
        <p:spPr>
          <a:xfrm>
            <a:off x="3487058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0078156-EA0A-417C-9A2D-A35A4A0320E3}"/>
              </a:ext>
            </a:extLst>
          </p:cNvPr>
          <p:cNvSpPr/>
          <p:nvPr userDrawn="1"/>
        </p:nvSpPr>
        <p:spPr>
          <a:xfrm>
            <a:off x="6353629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6EDE33-6803-43F8-A41D-EBBBFEC9B897}"/>
              </a:ext>
            </a:extLst>
          </p:cNvPr>
          <p:cNvSpPr/>
          <p:nvPr userDrawn="1"/>
        </p:nvSpPr>
        <p:spPr>
          <a:xfrm>
            <a:off x="9220200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0C99EDEE-6ECC-4956-86CB-0B2ADBBA9E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35744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EBB9A516-2914-4697-A884-5327BF130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2315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234DB2F-0B4B-48D9-9C94-9EB6D7EC8B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8886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BEBBBC23-99D6-448C-B937-8D3A1EF445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5457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D6C8CD-0FB0-4594-B707-8624627D1201}"/>
              </a:ext>
            </a:extLst>
          </p:cNvPr>
          <p:cNvSpPr/>
          <p:nvPr userDrawn="1"/>
        </p:nvSpPr>
        <p:spPr>
          <a:xfrm flipH="1">
            <a:off x="5573486" y="1377043"/>
            <a:ext cx="5945414" cy="4597400"/>
          </a:xfrm>
          <a:prstGeom prst="rect">
            <a:avLst/>
          </a:prstGeo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1D4AAE-D187-43AA-9BCA-89533CDB8F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3713" y="1377043"/>
            <a:ext cx="5945187" cy="4597400"/>
          </a:xfr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5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2B43A5-6FA4-4B74-BBA0-5E43ED54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62C5F0-7094-4173-AA4D-7E6F41E97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EB1BA-0B1F-478B-8251-EE809C184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158CB-212E-4EF4-8224-C37F6C1149F4}" type="datetimeFigureOut">
              <a:rPr lang="zh-CN" altLang="en-US" smtClean="0"/>
              <a:t>2021/1/28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69F3C-1881-4265-B620-CEABB9BA2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BFD25-CC33-4217-858E-43B0CE330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0541-B1B0-44D0-ADD5-50940B1BB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51" r:id="rId5"/>
    <p:sldLayoutId id="2147483652" r:id="rId6"/>
    <p:sldLayoutId id="2147483661" r:id="rId7"/>
    <p:sldLayoutId id="2147483665" r:id="rId8"/>
    <p:sldLayoutId id="2147483667" r:id="rId9"/>
    <p:sldLayoutId id="2147483668" r:id="rId10"/>
    <p:sldLayoutId id="2147483666" r:id="rId11"/>
    <p:sldLayoutId id="2147483664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42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5.svg"/><Relationship Id="rId7" Type="http://schemas.openxmlformats.org/officeDocument/2006/relationships/image" Target="../media/image3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36.svg"/><Relationship Id="rId4" Type="http://schemas.openxmlformats.org/officeDocument/2006/relationships/image" Target="../media/image58.png"/><Relationship Id="rId9" Type="http://schemas.openxmlformats.org/officeDocument/2006/relationships/image" Target="../media/image39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2.svg"/><Relationship Id="rId4" Type="http://schemas.openxmlformats.org/officeDocument/2006/relationships/image" Target="../media/image20.png"/><Relationship Id="rId9" Type="http://schemas.openxmlformats.org/officeDocument/2006/relationships/image" Target="../media/image2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B1D70A-3EB4-4CA9-8B0B-EB97C889D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选做部分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8A4E8-7D3F-4D5B-ADBE-2C1DCB568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2618" y="4138596"/>
            <a:ext cx="3546763" cy="307777"/>
          </a:xfrm>
        </p:spPr>
        <p:txBody>
          <a:bodyPr/>
          <a:lstStyle/>
          <a:p>
            <a:r>
              <a:rPr lang="zh-CN" altLang="en-US" sz="1400" dirty="0" smtClean="0"/>
              <a:t>裴启智 雷雨轩 张万林 曲阳</a:t>
            </a:r>
            <a:endParaRPr lang="af-ZA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5519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Live-Variable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43709" y="18103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定义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043709" y="3004249"/>
            <a:ext cx="782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从点</a:t>
            </a:r>
            <a:r>
              <a:rPr lang="en-US" altLang="zh-CN" dirty="0" smtClean="0"/>
              <a:t>p</a:t>
            </a:r>
            <a:r>
              <a:rPr lang="zh-CN" altLang="en-US" dirty="0" smtClean="0"/>
              <a:t>开始的某个路径上变量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的值是否可能被引用，对应于</a:t>
            </a:r>
            <a:r>
              <a:rPr lang="en-US" altLang="zh-CN" dirty="0" smtClean="0"/>
              <a:t>x</a:t>
            </a:r>
            <a:r>
              <a:rPr lang="zh-CN" altLang="en-US" dirty="0" smtClean="0"/>
              <a:t>是活跃</a:t>
            </a:r>
            <a:r>
              <a:rPr lang="en-US" altLang="zh-CN" dirty="0" smtClean="0"/>
              <a:t>/</a:t>
            </a:r>
            <a:r>
              <a:rPr lang="zh-CN" altLang="en-US" dirty="0" smtClean="0"/>
              <a:t>死亡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43709" y="4198171"/>
            <a:ext cx="566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重点关注的四个量：</a:t>
            </a:r>
            <a:r>
              <a:rPr lang="en-US" altLang="zh-CN" dirty="0" smtClean="0"/>
              <a:t>IN[B]   OUT[B]   use_B   def_B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6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Live-Variable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43709" y="1548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思路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043709" y="2408625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首先初始化函数所有的基本块的</a:t>
            </a:r>
            <a:r>
              <a:rPr lang="en-US" altLang="zh-CN" dirty="0"/>
              <a:t>def</a:t>
            </a:r>
            <a:r>
              <a:rPr lang="zh-CN" altLang="en-US" dirty="0"/>
              <a:t>和</a:t>
            </a:r>
            <a:r>
              <a:rPr lang="en-US" altLang="zh-CN" dirty="0"/>
              <a:t>use</a:t>
            </a:r>
            <a:r>
              <a:rPr lang="zh-CN" altLang="en-US" dirty="0"/>
              <a:t>集合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90040" y="3195144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遍历每个基本块的每条指</a:t>
            </a:r>
            <a:r>
              <a:rPr lang="zh-CN" altLang="en-US" dirty="0" smtClean="0"/>
              <a:t>令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00508" y="3944779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对每条指令</a:t>
            </a:r>
            <a:r>
              <a:rPr lang="zh-CN" altLang="en-US" dirty="0" smtClean="0"/>
              <a:t>的目的操作数，</a:t>
            </a:r>
            <a:r>
              <a:rPr lang="zh-CN" altLang="en-US" dirty="0"/>
              <a:t>若指令不是跳转或返回指</a:t>
            </a:r>
            <a:r>
              <a:rPr lang="zh-CN" altLang="en-US" dirty="0" smtClean="0"/>
              <a:t>令则加入</a:t>
            </a:r>
            <a:r>
              <a:rPr lang="en-US" altLang="zh-CN" dirty="0" smtClean="0"/>
              <a:t>def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000508" y="4620552"/>
            <a:ext cx="71352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对每</a:t>
            </a:r>
            <a:r>
              <a:rPr lang="zh-CN" altLang="en-US" dirty="0"/>
              <a:t>条指令的每个右操作</a:t>
            </a:r>
            <a:r>
              <a:rPr lang="zh-CN" altLang="en-US" dirty="0" smtClean="0"/>
              <a:t>数，</a:t>
            </a:r>
            <a:r>
              <a:rPr lang="zh-CN" altLang="en-US" dirty="0"/>
              <a:t>若不是常量、不是label、不是函数名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r>
              <a:rPr lang="zh-CN" altLang="en-US" dirty="0" smtClean="0"/>
              <a:t>同</a:t>
            </a:r>
            <a:r>
              <a:rPr lang="zh-CN" altLang="en-US" dirty="0"/>
              <a:t>时在该基本块该指令前无定值，则加入use集合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26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Live-Variable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43709" y="1548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思路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043709" y="2408625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 按书上算法迭代运算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43709" y="3575447"/>
            <a:ext cx="8218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 需</a:t>
            </a:r>
            <a:r>
              <a:rPr lang="zh-CN" altLang="en-US" dirty="0"/>
              <a:t>重点注意</a:t>
            </a:r>
            <a:r>
              <a:rPr lang="en-US" altLang="zh-CN" dirty="0"/>
              <a:t>phi</a:t>
            </a:r>
            <a:r>
              <a:rPr lang="zh-CN" altLang="en-US" dirty="0"/>
              <a:t>结点的特殊处</a:t>
            </a:r>
            <a:r>
              <a:rPr lang="zh-CN" altLang="en-US" dirty="0" smtClean="0"/>
              <a:t>理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 因</a:t>
            </a:r>
            <a:r>
              <a:rPr lang="zh-CN" altLang="en-US" dirty="0"/>
              <a:t>为若块</a:t>
            </a:r>
            <a:r>
              <a:rPr lang="en-US" altLang="zh-CN" dirty="0"/>
              <a:t>1(</a:t>
            </a:r>
            <a:r>
              <a:rPr lang="zh-CN" altLang="en-US" dirty="0"/>
              <a:t>有变量</a:t>
            </a:r>
            <a:r>
              <a:rPr lang="en-US" altLang="zh-CN" dirty="0"/>
              <a:t>x1)</a:t>
            </a:r>
            <a:r>
              <a:rPr lang="zh-CN" altLang="en-US" dirty="0"/>
              <a:t>和块</a:t>
            </a:r>
            <a:r>
              <a:rPr lang="en-US" altLang="zh-CN" dirty="0"/>
              <a:t>2</a:t>
            </a:r>
            <a:r>
              <a:rPr lang="zh-CN" altLang="en-US" dirty="0"/>
              <a:t>（有变量</a:t>
            </a:r>
            <a:r>
              <a:rPr lang="en-US" altLang="zh-CN" dirty="0"/>
              <a:t>x2</a:t>
            </a:r>
            <a:r>
              <a:rPr lang="zh-CN" altLang="en-US" dirty="0"/>
              <a:t>）的后继都是块</a:t>
            </a:r>
            <a:r>
              <a:rPr lang="en-US" altLang="zh-CN" dirty="0"/>
              <a:t>3</a:t>
            </a:r>
            <a:r>
              <a:rPr lang="zh-CN" altLang="en-US" dirty="0" smtClean="0"/>
              <a:t>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zh-CN" altLang="en-US" dirty="0" smtClean="0"/>
              <a:t>并</a:t>
            </a:r>
            <a:r>
              <a:rPr lang="zh-CN" altLang="en-US" dirty="0"/>
              <a:t>且在块</a:t>
            </a:r>
            <a:r>
              <a:rPr lang="en-US" altLang="zh-CN" dirty="0"/>
              <a:t>3</a:t>
            </a:r>
            <a:r>
              <a:rPr lang="zh-CN" altLang="en-US" dirty="0"/>
              <a:t>里有指令形</a:t>
            </a:r>
            <a:r>
              <a:rPr lang="zh-CN" altLang="en-US" dirty="0" smtClean="0"/>
              <a:t>如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i="1" dirty="0" smtClean="0"/>
              <a:t>%</a:t>
            </a:r>
            <a:r>
              <a:rPr lang="en-US" altLang="zh-CN" i="1" dirty="0"/>
              <a:t>11 = phi i32 [ %x1, %1 ], [ %x2, %2 ] </a:t>
            </a:r>
            <a:r>
              <a:rPr lang="zh-CN" altLang="en-US" dirty="0" smtClean="0"/>
              <a:t>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 </a:t>
            </a:r>
            <a:r>
              <a:rPr lang="zh-CN" altLang="en-US" dirty="0" smtClean="0"/>
              <a:t>那</a:t>
            </a:r>
            <a:r>
              <a:rPr lang="zh-CN" altLang="en-US" dirty="0"/>
              <a:t>么在计算块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OUT</a:t>
            </a:r>
            <a:r>
              <a:rPr lang="zh-CN" altLang="en-US" dirty="0"/>
              <a:t>集时，由于</a:t>
            </a:r>
            <a:r>
              <a:rPr lang="en-US" altLang="zh-CN" dirty="0"/>
              <a:t>x2</a:t>
            </a:r>
            <a:r>
              <a:rPr lang="zh-CN" altLang="en-US" dirty="0"/>
              <a:t>存在于块</a:t>
            </a:r>
            <a:r>
              <a:rPr lang="en-US" altLang="zh-CN" dirty="0"/>
              <a:t>3</a:t>
            </a:r>
            <a:r>
              <a:rPr lang="zh-CN" altLang="en-US" dirty="0"/>
              <a:t>的</a:t>
            </a:r>
            <a:r>
              <a:rPr lang="en-US" altLang="zh-CN" dirty="0"/>
              <a:t>IN</a:t>
            </a:r>
            <a:r>
              <a:rPr lang="zh-CN" altLang="en-US" dirty="0"/>
              <a:t>集中，所以需要剔除掉。</a:t>
            </a:r>
          </a:p>
        </p:txBody>
      </p:sp>
    </p:spTree>
    <p:extLst>
      <p:ext uri="{BB962C8B-B14F-4D97-AF65-F5344CB8AC3E}">
        <p14:creationId xmlns:p14="http://schemas.microsoft.com/office/powerpoint/2010/main" val="22668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Live-Variable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03564" y="14408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结果展示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90" y="2179659"/>
            <a:ext cx="3642676" cy="45342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6" y="1798791"/>
            <a:ext cx="7171425" cy="49151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91266" y="1440873"/>
            <a:ext cx="255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得到的</a:t>
            </a:r>
            <a:r>
              <a:rPr lang="en-US" altLang="zh-CN" sz="1400" dirty="0" smtClean="0"/>
              <a:t>gcd</a:t>
            </a:r>
            <a:r>
              <a:rPr lang="zh-CN" altLang="en-US" sz="1400" dirty="0" smtClean="0"/>
              <a:t>函数的</a:t>
            </a:r>
            <a:r>
              <a:rPr lang="en-US" altLang="zh-CN" sz="1400" dirty="0" smtClean="0"/>
              <a:t>IR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411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Live-Variable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0550" y="1156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结果展示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3" y="1942839"/>
            <a:ext cx="7171425" cy="49151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8313" y="1635062"/>
            <a:ext cx="255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得到的</a:t>
            </a:r>
            <a:r>
              <a:rPr lang="en-US" altLang="zh-CN" sz="1400" dirty="0" smtClean="0"/>
              <a:t>gcd</a:t>
            </a:r>
            <a:r>
              <a:rPr lang="zh-CN" altLang="en-US" sz="1400" dirty="0" smtClean="0"/>
              <a:t>函数的</a:t>
            </a:r>
            <a:r>
              <a:rPr lang="en-US" altLang="zh-CN" sz="1400" dirty="0" smtClean="0"/>
              <a:t>IR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769" y="2341830"/>
            <a:ext cx="2606266" cy="3452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42393" y="1635061"/>
            <a:ext cx="2627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gcd</a:t>
            </a:r>
            <a:r>
              <a:rPr lang="zh-CN" altLang="en-US" sz="1400" dirty="0" smtClean="0"/>
              <a:t>函数每个基本块的活跃变量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126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5680941" cy="523220"/>
          </a:xfrm>
        </p:spPr>
        <p:txBody>
          <a:bodyPr/>
          <a:lstStyle/>
          <a:p>
            <a:r>
              <a:rPr lang="en-US" altLang="zh-CN" dirty="0" smtClean="0"/>
              <a:t>Available-Expression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0550" y="1194435"/>
            <a:ext cx="1094994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Pass</a:t>
            </a:r>
            <a:r>
              <a:rPr lang="zh-CN" altLang="en-US" sz="2000" dirty="0"/>
              <a:t>完成工作：计算各个基本块可用表达式</a:t>
            </a:r>
            <a:r>
              <a:rPr lang="en-US" altLang="zh-CN" sz="2000" dirty="0"/>
              <a:t>in</a:t>
            </a:r>
            <a:r>
              <a:rPr lang="zh-CN" altLang="en-US" sz="2000" dirty="0"/>
              <a:t>，</a:t>
            </a:r>
            <a:r>
              <a:rPr lang="en-US" altLang="zh-CN" sz="2000" dirty="0"/>
              <a:t>out</a:t>
            </a:r>
            <a:r>
              <a:rPr lang="zh-CN" altLang="en-US" sz="2000" dirty="0"/>
              <a:t>集合</a:t>
            </a:r>
          </a:p>
          <a:p>
            <a:r>
              <a:rPr lang="zh-CN" altLang="en-US" sz="2000" dirty="0"/>
              <a:t>类定义：定义</a:t>
            </a:r>
            <a:r>
              <a:rPr lang="en-US" altLang="zh-CN" sz="2000" dirty="0"/>
              <a:t>Expr</a:t>
            </a:r>
            <a:r>
              <a:rPr lang="zh-CN" altLang="en-US" sz="2000" dirty="0"/>
              <a:t>类，并重载</a:t>
            </a:r>
            <a:r>
              <a:rPr lang="en-US" altLang="zh-CN" sz="2000" dirty="0"/>
              <a:t>“==”</a:t>
            </a:r>
            <a:r>
              <a:rPr lang="zh-CN" altLang="en-US" sz="2000" dirty="0"/>
              <a:t>运算符，以便后续判断表达式是否相同：</a:t>
            </a:r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000" dirty="0" err="1"/>
              <a:t>runOnFunction</a:t>
            </a:r>
            <a:r>
              <a:rPr lang="en-US" altLang="zh-CN" sz="2000" dirty="0"/>
              <a:t>()</a:t>
            </a:r>
            <a:r>
              <a:rPr lang="zh-CN" altLang="en-US" sz="2000" dirty="0"/>
              <a:t>函数主要流程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endParaRPr lang="zh-CN" altLang="en-US" sz="2000" dirty="0"/>
          </a:p>
          <a:p>
            <a:pPr marL="457200" indent="-457200">
              <a:buAutoNum type="arabicPeriod"/>
            </a:pPr>
            <a:r>
              <a:rPr lang="zh-CN" altLang="en-US" sz="2000" dirty="0" smtClean="0"/>
              <a:t>计算</a:t>
            </a:r>
            <a:r>
              <a:rPr lang="zh-CN" altLang="en-US" sz="2000" dirty="0"/>
              <a:t>各基本块</a:t>
            </a:r>
            <a:r>
              <a:rPr lang="en-US" altLang="zh-CN" sz="2000" dirty="0"/>
              <a:t>gen</a:t>
            </a:r>
            <a:r>
              <a:rPr lang="zh-CN" altLang="en-US" sz="2000" dirty="0"/>
              <a:t>，</a:t>
            </a:r>
            <a:r>
              <a:rPr lang="en-US" altLang="zh-CN" sz="2000" dirty="0"/>
              <a:t> kill</a:t>
            </a:r>
            <a:r>
              <a:rPr lang="zh-CN" altLang="en-US" sz="2000" dirty="0"/>
              <a:t>集合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457200" indent="-457200">
              <a:buAutoNum type="arabicPeriod"/>
            </a:pPr>
            <a:endParaRPr lang="zh-CN" altLang="en-US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将</a:t>
            </a:r>
            <a:r>
              <a:rPr lang="en-US" altLang="zh-CN" sz="2000" dirty="0"/>
              <a:t>gen</a:t>
            </a:r>
            <a:r>
              <a:rPr lang="zh-CN" altLang="en-US" sz="2000" dirty="0"/>
              <a:t>，</a:t>
            </a:r>
            <a:r>
              <a:rPr lang="en-US" altLang="zh-CN" sz="2000" dirty="0"/>
              <a:t>kill</a:t>
            </a:r>
            <a:r>
              <a:rPr lang="zh-CN" altLang="en-US" sz="2000" dirty="0"/>
              <a:t>计算结果由</a:t>
            </a:r>
            <a:r>
              <a:rPr lang="en-US" altLang="zh-CN" sz="2000" dirty="0"/>
              <a:t>set&lt;Expr*&gt;</a:t>
            </a:r>
            <a:r>
              <a:rPr lang="zh-CN" altLang="en-US" sz="2000" dirty="0"/>
              <a:t>转换为</a:t>
            </a:r>
            <a:r>
              <a:rPr lang="en-US" altLang="zh-CN" sz="2000" dirty="0" err="1"/>
              <a:t>BitVector</a:t>
            </a:r>
            <a:r>
              <a:rPr lang="zh-CN" altLang="en-US" sz="2000" dirty="0"/>
              <a:t>类型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zh-CN" altLang="en-US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初始化</a:t>
            </a:r>
            <a:r>
              <a:rPr lang="en-US" altLang="zh-CN" sz="2000" dirty="0"/>
              <a:t>in</a:t>
            </a:r>
            <a:r>
              <a:rPr lang="zh-CN" altLang="en-US" sz="2000" dirty="0"/>
              <a:t>，</a:t>
            </a:r>
            <a:r>
              <a:rPr lang="en-US" altLang="zh-CN" sz="2000" dirty="0"/>
              <a:t>out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/>
              <a:t>4. </a:t>
            </a:r>
            <a:r>
              <a:rPr lang="zh-CN" altLang="en-US" sz="2000" dirty="0"/>
              <a:t>根据算法迭代计算</a:t>
            </a:r>
            <a:r>
              <a:rPr lang="en-US" altLang="zh-CN" sz="2000" dirty="0"/>
              <a:t>in</a:t>
            </a:r>
            <a:r>
              <a:rPr lang="zh-CN" altLang="en-US" sz="2000" dirty="0"/>
              <a:t>，</a:t>
            </a:r>
            <a:r>
              <a:rPr lang="en-US" altLang="zh-CN" sz="2000" dirty="0"/>
              <a:t>out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/>
              <a:t>5. </a:t>
            </a:r>
            <a:r>
              <a:rPr lang="zh-CN" altLang="en-US" sz="2000" dirty="0"/>
              <a:t>输出计算结果。输出形式即为</a:t>
            </a:r>
            <a:r>
              <a:rPr lang="en-US" altLang="zh-CN" sz="2000" dirty="0" err="1"/>
              <a:t>BitVector</a:t>
            </a:r>
            <a:r>
              <a:rPr lang="zh-CN" altLang="en-US" sz="2000" dirty="0"/>
              <a:t>的</a:t>
            </a:r>
            <a:r>
              <a:rPr lang="en-US" altLang="zh-CN" sz="2000" dirty="0"/>
              <a:t>01</a:t>
            </a:r>
            <a:r>
              <a:rPr lang="zh-CN" altLang="en-US" sz="2000" dirty="0"/>
              <a:t>串。</a:t>
            </a:r>
          </a:p>
          <a:p>
            <a:endParaRPr lang="zh-CN" altLang="en-US" dirty="0"/>
          </a:p>
        </p:txBody>
      </p:sp>
      <p:pic>
        <p:nvPicPr>
          <p:cNvPr id="4" name="图片 3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180" y="2093595"/>
            <a:ext cx="54768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9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5680941" cy="523220"/>
          </a:xfrm>
        </p:spPr>
        <p:txBody>
          <a:bodyPr/>
          <a:lstStyle/>
          <a:p>
            <a:r>
              <a:rPr lang="en-US" altLang="zh-CN" dirty="0" smtClean="0"/>
              <a:t>Available-Expression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50875" y="1243965"/>
            <a:ext cx="3304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测试代码：</a:t>
            </a:r>
          </a:p>
        </p:txBody>
      </p:sp>
      <p:pic>
        <p:nvPicPr>
          <p:cNvPr id="4" name="图片 3" descr="QQ截图202101282258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70" y="1233805"/>
            <a:ext cx="3750945" cy="33661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9780" y="5095875"/>
            <a:ext cx="2219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输出：</a:t>
            </a:r>
          </a:p>
        </p:txBody>
      </p:sp>
      <p:pic>
        <p:nvPicPr>
          <p:cNvPr id="7" name="图片 6" descr="QQ截图20210128224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4342130"/>
            <a:ext cx="8385175" cy="251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5680941" cy="523220"/>
          </a:xfrm>
        </p:spPr>
        <p:txBody>
          <a:bodyPr/>
          <a:lstStyle/>
          <a:p>
            <a:r>
              <a:rPr lang="en-US" altLang="zh-CN" dirty="0" smtClean="0"/>
              <a:t>Available-Expression  Analysis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0549" y="1194435"/>
            <a:ext cx="1122275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dirty="0"/>
              <a:t>不足</a:t>
            </a:r>
            <a:r>
              <a:rPr lang="zh-CN" sz="2400" dirty="0" smtClean="0"/>
              <a:t>：</a:t>
            </a:r>
            <a:endParaRPr lang="en-US" altLang="zh-CN" sz="2400" dirty="0" smtClean="0"/>
          </a:p>
          <a:p>
            <a:endParaRPr lang="zh-CN" sz="2400" dirty="0"/>
          </a:p>
          <a:p>
            <a:r>
              <a:rPr lang="zh-CN" sz="2200" dirty="0"/>
              <a:t>由于</a:t>
            </a:r>
            <a:r>
              <a:rPr lang="en-US" altLang="zh-CN" sz="2200" dirty="0"/>
              <a:t>LLVM IR</a:t>
            </a:r>
            <a:r>
              <a:rPr lang="zh-CN" altLang="en-US" sz="2200" dirty="0"/>
              <a:t>的代码形式，所有指令运算对象都是不重复的临时寄存器，导致尽管</a:t>
            </a:r>
            <a:r>
              <a:rPr lang="zh-CN" altLang="en-US" sz="2200" dirty="0" smtClean="0"/>
              <a:t>算法</a:t>
            </a:r>
            <a:endParaRPr lang="en-US" altLang="zh-CN" sz="2200" dirty="0" smtClean="0"/>
          </a:p>
          <a:p>
            <a:endParaRPr lang="en-US" altLang="zh-CN" sz="2200" dirty="0"/>
          </a:p>
          <a:p>
            <a:r>
              <a:rPr lang="zh-CN" altLang="en-US" sz="2200" dirty="0" smtClean="0"/>
              <a:t>实现</a:t>
            </a:r>
            <a:r>
              <a:rPr lang="zh-CN" altLang="en-US" sz="2200" dirty="0"/>
              <a:t>了，但可用表达式分析结果比较平凡：</a:t>
            </a:r>
          </a:p>
          <a:p>
            <a:endParaRPr lang="en-US" altLang="zh-CN" sz="2200" dirty="0" smtClean="0"/>
          </a:p>
          <a:p>
            <a:r>
              <a:rPr lang="zh-CN" altLang="en-US" sz="2200" dirty="0" smtClean="0"/>
              <a:t>所有</a:t>
            </a:r>
            <a:r>
              <a:rPr lang="zh-CN" altLang="en-US" sz="2200" dirty="0"/>
              <a:t>块的</a:t>
            </a:r>
            <a:r>
              <a:rPr lang="en-US" altLang="zh-CN" sz="2200" dirty="0"/>
              <a:t>kill</a:t>
            </a:r>
            <a:r>
              <a:rPr lang="zh-CN" altLang="en-US" sz="2200" dirty="0"/>
              <a:t>集合都为空；各个块的</a:t>
            </a:r>
            <a:r>
              <a:rPr lang="en-US" altLang="zh-CN" sz="2200" dirty="0"/>
              <a:t>gen</a:t>
            </a:r>
            <a:r>
              <a:rPr lang="zh-CN" altLang="en-US" sz="2200" dirty="0"/>
              <a:t>集合是对全集的一个划分；对每个块都有</a:t>
            </a:r>
            <a:r>
              <a:rPr lang="en-US" altLang="zh-CN" sz="2200" dirty="0"/>
              <a:t>out = gen</a:t>
            </a:r>
            <a:r>
              <a:rPr lang="zh-CN" altLang="en-US" sz="2200" dirty="0"/>
              <a:t>。</a:t>
            </a:r>
          </a:p>
          <a:p>
            <a:endParaRPr lang="en-US" altLang="zh-CN" sz="2200" dirty="0" smtClean="0"/>
          </a:p>
          <a:p>
            <a:r>
              <a:rPr lang="zh-CN" altLang="en-US" sz="2200" dirty="0" smtClean="0"/>
              <a:t>从</a:t>
            </a:r>
            <a:r>
              <a:rPr lang="zh-CN" altLang="en-US" sz="2200" dirty="0"/>
              <a:t>之前的运行结果上也可以看到。</a:t>
            </a:r>
          </a:p>
          <a:p>
            <a:endParaRPr lang="zh-CN" altLang="en-US" sz="2200" dirty="0"/>
          </a:p>
          <a:p>
            <a:r>
              <a:rPr lang="zh-CN" altLang="en-US" sz="2200" dirty="0"/>
              <a:t>也因为这个原因，无法在这个</a:t>
            </a:r>
            <a:r>
              <a:rPr lang="en-US" altLang="zh-CN" sz="2200" dirty="0"/>
              <a:t>pass</a:t>
            </a:r>
            <a:r>
              <a:rPr lang="zh-CN" altLang="en-US" sz="2200" dirty="0"/>
              <a:t>的基础上写公共子表达式删除优化。</a:t>
            </a:r>
          </a:p>
          <a:p>
            <a:endParaRPr lang="zh-CN" altLang="en-US" sz="22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0531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数据流优化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1850693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强度削弱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算术不变量的优化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局部连续指令的优化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循环不变式外提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常量传播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26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小组成员及分工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数据流分析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数据流优化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问答题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总结与展望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9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强度削弱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06400" y="1496291"/>
            <a:ext cx="80586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强度削弱：用一个较廉价的运算代替一个花费较大的</a:t>
            </a:r>
            <a:r>
              <a:rPr lang="zh-CN" altLang="en-US" dirty="0" smtClean="0"/>
              <a:t>运算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常见</a:t>
            </a:r>
            <a:r>
              <a:rPr lang="zh-CN" altLang="en-US" dirty="0" smtClean="0"/>
              <a:t>的强度削弱：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用加减法代替乘除法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用位移运算代替算术运算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我们针对乘</a:t>
            </a:r>
            <a:r>
              <a:rPr lang="en-US" altLang="zh-CN" dirty="0" smtClean="0"/>
              <a:t>2</a:t>
            </a:r>
            <a:r>
              <a:rPr lang="zh-CN" altLang="en-US" dirty="0" smtClean="0"/>
              <a:t>和除以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的操作进行了简单的优化，用算术左移和右移指令来替代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163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算术不变量的优化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16655" y="1634836"/>
            <a:ext cx="941796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大部分运算都有自己的算术不变量，即任何一个数和算术不变量进行运算，结果仍为它自身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zh-CN" altLang="en-US" dirty="0" smtClean="0"/>
              <a:t>加法，算术不变量为</a:t>
            </a:r>
            <a:r>
              <a:rPr lang="en-US" altLang="zh-CN" dirty="0" smtClean="0"/>
              <a:t>0</a:t>
            </a:r>
          </a:p>
          <a:p>
            <a:endParaRPr lang="en-US" altLang="zh-CN" dirty="0"/>
          </a:p>
          <a:p>
            <a:r>
              <a:rPr lang="zh-CN" altLang="en-US" dirty="0" smtClean="0"/>
              <a:t>对于乘法和除法，算术不变量为</a:t>
            </a:r>
            <a:r>
              <a:rPr lang="en-US" altLang="zh-CN" dirty="0" smtClean="0"/>
              <a:t>1</a:t>
            </a:r>
          </a:p>
          <a:p>
            <a:endParaRPr lang="en-US" altLang="zh-CN" dirty="0"/>
          </a:p>
          <a:p>
            <a:r>
              <a:rPr lang="zh-CN" altLang="en-US" dirty="0" smtClean="0"/>
              <a:t>对于</a:t>
            </a:r>
            <a:r>
              <a:rPr lang="en-US" altLang="zh-CN" dirty="0" smtClean="0"/>
              <a:t>min</a:t>
            </a:r>
            <a:r>
              <a:rPr lang="zh-CN" altLang="en-US" dirty="0" smtClean="0"/>
              <a:t>运算，算术不变量为一组数中的最大值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对于</a:t>
            </a:r>
            <a:r>
              <a:rPr lang="en-US" altLang="zh-CN" dirty="0" smtClean="0"/>
              <a:t>max</a:t>
            </a:r>
            <a:r>
              <a:rPr lang="zh-CN" altLang="en-US" dirty="0" smtClean="0"/>
              <a:t>运算，算术不变量为一组数中的最小值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我们</a:t>
            </a:r>
            <a:r>
              <a:rPr lang="zh-CN" altLang="en-US" dirty="0" smtClean="0"/>
              <a:t>针对常见的加法</a:t>
            </a:r>
            <a:r>
              <a:rPr lang="zh-CN" altLang="en-US" dirty="0" smtClean="0"/>
              <a:t>和乘法的算术不变量进行了优化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51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连续指令的优化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0550" y="1671782"/>
            <a:ext cx="8834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对于形如</a:t>
            </a:r>
            <a:r>
              <a:rPr lang="en-US" altLang="zh-CN" dirty="0" smtClean="0"/>
              <a:t>b = a + </a:t>
            </a:r>
            <a:r>
              <a:rPr lang="en-US" altLang="zh-CN" dirty="0" err="1" smtClean="0"/>
              <a:t>Constnum</a:t>
            </a:r>
            <a:r>
              <a:rPr lang="en-US" altLang="zh-CN" dirty="0" smtClean="0"/>
              <a:t>; c = b – </a:t>
            </a:r>
            <a:r>
              <a:rPr lang="en-US" altLang="zh-CN" dirty="0" err="1" smtClean="0"/>
              <a:t>Constnum</a:t>
            </a:r>
            <a:r>
              <a:rPr lang="zh-CN" altLang="en-US" dirty="0" smtClean="0"/>
              <a:t>的</a:t>
            </a:r>
            <a:r>
              <a:rPr lang="zh-CN" altLang="en-US" dirty="0" smtClean="0"/>
              <a:t>指令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如果后续没有对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的重新赋值，则</a:t>
            </a:r>
            <a:r>
              <a:rPr lang="zh-CN" altLang="en-US" dirty="0"/>
              <a:t>后续</a:t>
            </a:r>
            <a:r>
              <a:rPr lang="zh-CN" altLang="en-US" dirty="0" smtClean="0"/>
              <a:t>可以用</a:t>
            </a:r>
            <a:r>
              <a:rPr lang="en-US" altLang="zh-CN" dirty="0" smtClean="0"/>
              <a:t>a</a:t>
            </a:r>
            <a:r>
              <a:rPr lang="zh-CN" altLang="en-US" dirty="0" smtClean="0"/>
              <a:t>来代替</a:t>
            </a:r>
            <a:r>
              <a:rPr lang="en-US" altLang="zh-CN" dirty="0" smtClean="0"/>
              <a:t>c</a:t>
            </a:r>
            <a:r>
              <a:rPr lang="zh-CN" altLang="en-US" dirty="0" smtClean="0"/>
              <a:t>，从而删除掉</a:t>
            </a:r>
            <a:r>
              <a:rPr lang="en-US" altLang="zh-CN" dirty="0" smtClean="0"/>
              <a:t> c = b - </a:t>
            </a:r>
            <a:r>
              <a:rPr lang="en-US" altLang="zh-CN" dirty="0" err="1" smtClean="0"/>
              <a:t>Constnum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9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85" y="1748011"/>
            <a:ext cx="5773397" cy="42656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5185" y="134850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测试的</a:t>
            </a:r>
            <a:r>
              <a:rPr lang="en-US" altLang="zh-CN" dirty="0" smtClean="0"/>
              <a:t>C</a:t>
            </a:r>
            <a:r>
              <a:rPr lang="zh-CN" altLang="en-US" dirty="0" smtClean="0"/>
              <a:t>文件：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8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95507" y="1200727"/>
            <a:ext cx="291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优化前后的</a:t>
            </a:r>
            <a:r>
              <a:rPr lang="en-US" altLang="zh-CN" dirty="0" smtClean="0"/>
              <a:t>LLVM IR</a:t>
            </a:r>
            <a:r>
              <a:rPr lang="zh-CN" altLang="en-US" dirty="0" smtClean="0"/>
              <a:t>对比：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07" y="2501257"/>
            <a:ext cx="5154655" cy="20984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91" y="2501257"/>
            <a:ext cx="5957391" cy="20984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5507" y="19950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优化前：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72791" y="19950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优化后：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1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循环不变式外提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0498E4-8D9C-9D43-B319-F80DD52A5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24695"/>
            <a:ext cx="11347746" cy="31689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EFEC8E-C91D-1D49-8005-CB3FB4F91E29}"/>
              </a:ext>
            </a:extLst>
          </p:cNvPr>
          <p:cNvSpPr txBox="1"/>
          <p:nvPr/>
        </p:nvSpPr>
        <p:spPr>
          <a:xfrm>
            <a:off x="590550" y="125536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算法分析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6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循环不变式外提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DED415-96C6-0A49-93DE-EBE11E6920FD}"/>
              </a:ext>
            </a:extLst>
          </p:cNvPr>
          <p:cNvSpPr txBox="1"/>
          <p:nvPr/>
        </p:nvSpPr>
        <p:spPr>
          <a:xfrm>
            <a:off x="590550" y="125536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结果展示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861AD2-408C-704B-AB90-9575CE230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5" y="1792748"/>
            <a:ext cx="3540186" cy="346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循环不变式外提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DED415-96C6-0A49-93DE-EBE11E6920FD}"/>
              </a:ext>
            </a:extLst>
          </p:cNvPr>
          <p:cNvSpPr txBox="1"/>
          <p:nvPr/>
        </p:nvSpPr>
        <p:spPr>
          <a:xfrm>
            <a:off x="590550" y="125536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结果展示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391860-5D70-5448-AF26-B552F055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644650"/>
            <a:ext cx="4660900" cy="3657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D84D25-4527-504B-96B5-5907E424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69" y="1689100"/>
            <a:ext cx="4711700" cy="3568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465F79-9ABD-8842-9ACD-66D28C496F74}"/>
              </a:ext>
            </a:extLst>
          </p:cNvPr>
          <p:cNvSpPr txBox="1"/>
          <p:nvPr/>
        </p:nvSpPr>
        <p:spPr>
          <a:xfrm>
            <a:off x="2049517" y="54706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优化前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CCFB86-0C65-CA46-AC1D-B5B0FC634E60}"/>
              </a:ext>
            </a:extLst>
          </p:cNvPr>
          <p:cNvSpPr txBox="1"/>
          <p:nvPr/>
        </p:nvSpPr>
        <p:spPr>
          <a:xfrm>
            <a:off x="8434552" y="54706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优化后</a:t>
            </a:r>
          </a:p>
        </p:txBody>
      </p:sp>
    </p:spTree>
    <p:extLst>
      <p:ext uri="{BB962C8B-B14F-4D97-AF65-F5344CB8AC3E}">
        <p14:creationId xmlns:p14="http://schemas.microsoft.com/office/powerpoint/2010/main" val="42756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循环不变式外提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2D88E6-F588-6D46-B885-2A971B2F8383}"/>
              </a:ext>
            </a:extLst>
          </p:cNvPr>
          <p:cNvSpPr txBox="1"/>
          <p:nvPr/>
        </p:nvSpPr>
        <p:spPr>
          <a:xfrm>
            <a:off x="590550" y="13939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现存问题：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1C4FA7-768E-3943-BB6A-A0ABB40F319D}"/>
              </a:ext>
            </a:extLst>
          </p:cNvPr>
          <p:cNvSpPr txBox="1"/>
          <p:nvPr/>
        </p:nvSpPr>
        <p:spPr>
          <a:xfrm>
            <a:off x="510827" y="2284678"/>
            <a:ext cx="107685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/>
          </a:p>
          <a:p>
            <a:r>
              <a:rPr lang="zh-CN" altLang="en-US" dirty="0"/>
              <a:t>由于对 </a:t>
            </a:r>
            <a:r>
              <a:rPr lang="en" altLang="zh-CN" dirty="0"/>
              <a:t>void </a:t>
            </a:r>
            <a:r>
              <a:rPr lang="en" altLang="zh-CN" dirty="0" err="1"/>
              <a:t>moveBefore</a:t>
            </a:r>
            <a:r>
              <a:rPr lang="en" altLang="zh-CN" dirty="0"/>
              <a:t>(Instruction *</a:t>
            </a:r>
            <a:r>
              <a:rPr lang="en" altLang="zh-CN" dirty="0" err="1"/>
              <a:t>MovePos</a:t>
            </a:r>
            <a:r>
              <a:rPr lang="en" altLang="zh-CN" dirty="0"/>
              <a:t>) </a:t>
            </a:r>
            <a:r>
              <a:rPr lang="zh-CN" altLang="en-US" dirty="0"/>
              <a:t>的行为不够理解， 导致每个循环只能外提指令的时候</a:t>
            </a:r>
            <a:r>
              <a:rPr lang="zh-CN" altLang="en-US" dirty="0" smtClean="0"/>
              <a:t>不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能</a:t>
            </a:r>
            <a:r>
              <a:rPr lang="zh-CN" altLang="en-US" dirty="0"/>
              <a:t>把所有的循环不变量外提。如果循环中有多个不变量 ，外提一个后，就无法继续遍历该基本块中的指令。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还</a:t>
            </a:r>
            <a:r>
              <a:rPr lang="zh-CN" altLang="en-US" dirty="0"/>
              <a:t>有问题是，只对运算指令外提。对于直接赋常量</a:t>
            </a:r>
            <a:r>
              <a:rPr lang="zh-CN" altLang="en-US" dirty="0" smtClean="0"/>
              <a:t>语句和逻辑运算语句，</a:t>
            </a:r>
            <a:r>
              <a:rPr lang="zh-CN" altLang="en-US" dirty="0"/>
              <a:t>并没有识别成循环不变式。</a:t>
            </a:r>
            <a:r>
              <a:rPr lang="zh-CN" altLang="en-US" dirty="0" smtClean="0"/>
              <a:t>这个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问题</a:t>
            </a:r>
            <a:r>
              <a:rPr lang="zh-CN" altLang="en-US" dirty="0"/>
              <a:t>是一开始</a:t>
            </a:r>
            <a:r>
              <a:rPr lang="zh-CN" altLang="en-US" dirty="0" smtClean="0"/>
              <a:t>提到</a:t>
            </a:r>
            <a:r>
              <a:rPr lang="zh-CN" altLang="en-US" dirty="0"/>
              <a:t>的，对循环不变式的刻画不够完备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8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常量传播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95927" y="1800830"/>
            <a:ext cx="96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常</a:t>
            </a:r>
            <a:r>
              <a:rPr lang="zh-CN" altLang="en-US" dirty="0"/>
              <a:t>量折叠：多个变量进行计算时，而且能够直接计算出结果，那么变量将由常量直接替</a:t>
            </a:r>
            <a:r>
              <a:rPr lang="zh-CN" altLang="en-US" dirty="0" smtClean="0"/>
              <a:t>换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71" y="2460956"/>
            <a:ext cx="2113150" cy="12983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5927" y="4230255"/>
            <a:ext cx="970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常量传播：能够计算出结果的变量直接替换为常量，并且能够把</a:t>
            </a:r>
            <a:r>
              <a:rPr lang="en-US" altLang="zh-CN" dirty="0"/>
              <a:t>SSA</a:t>
            </a:r>
            <a:r>
              <a:rPr lang="zh-CN" altLang="en-US" dirty="0"/>
              <a:t>形式下冗余的代码删去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71" y="4811844"/>
            <a:ext cx="1980890" cy="177368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5927" y="1219241"/>
            <a:ext cx="8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定义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6064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1323439"/>
          </a:xfrm>
        </p:spPr>
        <p:txBody>
          <a:bodyPr/>
          <a:lstStyle/>
          <a:p>
            <a:r>
              <a:rPr lang="zh-CN" altLang="en-US" dirty="0" smtClean="0"/>
              <a:t>小组成员及分工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99709" y="4606445"/>
            <a:ext cx="3098800" cy="400110"/>
          </a:xfrm>
        </p:spPr>
        <p:txBody>
          <a:bodyPr/>
          <a:lstStyle/>
          <a:p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1022952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常量传播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91280" y="2299853"/>
            <a:ext cx="552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遍</a:t>
            </a:r>
            <a:r>
              <a:rPr lang="zh-CN" altLang="en-US" dirty="0"/>
              <a:t>历所有指</a:t>
            </a:r>
            <a:r>
              <a:rPr lang="zh-CN" altLang="en-US" dirty="0" smtClean="0"/>
              <a:t>令，判</a:t>
            </a:r>
            <a:r>
              <a:rPr lang="zh-CN" altLang="en-US" dirty="0"/>
              <a:t>断是否为运算指令或</a:t>
            </a:r>
            <a:r>
              <a:rPr lang="en-US" altLang="zh-CN" dirty="0"/>
              <a:t>cmp</a:t>
            </a:r>
            <a:r>
              <a:rPr lang="zh-CN" altLang="en-US" dirty="0"/>
              <a:t>指令</a:t>
            </a:r>
            <a:r>
              <a:rPr lang="zh-CN" altLang="en-US" dirty="0" smtClean="0"/>
              <a:t>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43498" y="13922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思路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391280" y="3188974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判断</a:t>
            </a:r>
            <a:r>
              <a:rPr lang="en-US" altLang="zh-CN" dirty="0"/>
              <a:t>operands</a:t>
            </a:r>
            <a:r>
              <a:rPr lang="zh-CN" altLang="en-US" dirty="0"/>
              <a:t>是否都为常数</a:t>
            </a: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91280" y="4170428"/>
            <a:ext cx="661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若全为常数，则将其计算出来并替换代码里所有该变量的</a:t>
            </a:r>
            <a:r>
              <a:rPr lang="en-US" altLang="zh-CN" dirty="0" smtClean="0"/>
              <a:t>use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91280" y="5151882"/>
            <a:ext cx="1016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因为是</a:t>
            </a:r>
            <a:r>
              <a:rPr lang="en-US" altLang="zh-CN" dirty="0" smtClean="0"/>
              <a:t>SSA</a:t>
            </a:r>
            <a:r>
              <a:rPr lang="zh-CN" altLang="en-US" dirty="0" smtClean="0"/>
              <a:t>格式，对于</a:t>
            </a:r>
            <a:r>
              <a:rPr lang="en-US" altLang="zh-CN" dirty="0" smtClean="0"/>
              <a:t>a=3+5</a:t>
            </a:r>
            <a:r>
              <a:rPr lang="zh-CN" altLang="en-US" dirty="0" smtClean="0"/>
              <a:t>这样的指令，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的后续</a:t>
            </a:r>
            <a:r>
              <a:rPr lang="en-US" altLang="zh-CN" dirty="0" smtClean="0"/>
              <a:t>use</a:t>
            </a:r>
            <a:r>
              <a:rPr lang="zh-CN" altLang="en-US" dirty="0" smtClean="0"/>
              <a:t>已经被替换，所以最后删去这条冗余指令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6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常量传播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99127" y="13485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结果展示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27" y="2734913"/>
            <a:ext cx="1621795" cy="24743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3710" y="2235685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ConstPropagation.c</a:t>
            </a:r>
            <a:endParaRPr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37" y="2734913"/>
            <a:ext cx="6706181" cy="35664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02545" y="21741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常量传播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99127" y="13485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结果展示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27" y="2734913"/>
            <a:ext cx="1621795" cy="24743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3710" y="2235685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ConstPropagation.c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4202545" y="21741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优化后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44" y="2734913"/>
            <a:ext cx="6615653" cy="37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0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 dirty="0" smtClean="0"/>
              <a:t>问答题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6600" y="4022564"/>
            <a:ext cx="3098800" cy="400110"/>
          </a:xfrm>
        </p:spPr>
        <p:txBody>
          <a:bodyPr/>
          <a:lstStyle/>
          <a:p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967256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问答题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42" y="1239228"/>
            <a:ext cx="11534156" cy="1531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9" y="3295261"/>
            <a:ext cx="11127194" cy="15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DCE</a:t>
            </a:r>
            <a:r>
              <a:rPr lang="zh-CN" altLang="en-US" dirty="0" smtClean="0"/>
              <a:t>数据流分析过程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28" y="1300209"/>
            <a:ext cx="7184607" cy="511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DCE</a:t>
            </a:r>
            <a:r>
              <a:rPr lang="zh-CN" altLang="en-US" dirty="0" smtClean="0"/>
              <a:t>数据流分析过程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959" y="1175141"/>
            <a:ext cx="7547168" cy="55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 dirty="0" smtClean="0"/>
              <a:t>总结与展望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af-ZA" altLang="zh-CN"/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38844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问题分析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9614E3-71C5-4C22-84AA-AE7C4DBADDED}"/>
              </a:ext>
            </a:extLst>
          </p:cNvPr>
          <p:cNvGrpSpPr/>
          <p:nvPr/>
        </p:nvGrpSpPr>
        <p:grpSpPr>
          <a:xfrm rot="8081364">
            <a:off x="3913870" y="1610496"/>
            <a:ext cx="4347484" cy="4327615"/>
            <a:chOff x="2824463" y="1276989"/>
            <a:chExt cx="4347484" cy="4327615"/>
          </a:xfrm>
          <a:solidFill>
            <a:schemeClr val="accent1"/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20A080A-689E-4C93-9E08-B3B2A2C674E1}"/>
                </a:ext>
              </a:extLst>
            </p:cNvPr>
            <p:cNvSpPr/>
            <p:nvPr/>
          </p:nvSpPr>
          <p:spPr>
            <a:xfrm rot="2700000">
              <a:off x="3915028" y="234768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290F3E4-7347-43A6-99A9-69983A176032}"/>
                </a:ext>
              </a:extLst>
            </p:cNvPr>
            <p:cNvSpPr/>
            <p:nvPr/>
          </p:nvSpPr>
          <p:spPr>
            <a:xfrm>
              <a:off x="3918269" y="1276989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3D11502-1A5E-4B2A-8899-74BB9B98A430}"/>
                </a:ext>
              </a:extLst>
            </p:cNvPr>
            <p:cNvSpPr/>
            <p:nvPr/>
          </p:nvSpPr>
          <p:spPr>
            <a:xfrm>
              <a:off x="5009318" y="234768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F72D5EF-F7DE-4A70-B842-6C00515E5374}"/>
                </a:ext>
              </a:extLst>
            </p:cNvPr>
            <p:cNvSpPr/>
            <p:nvPr/>
          </p:nvSpPr>
          <p:spPr>
            <a:xfrm>
              <a:off x="3915028" y="3441975"/>
              <a:ext cx="2162629" cy="2162629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99ACAD9-A6CB-488C-9F98-4844E59A8A33}"/>
                </a:ext>
              </a:extLst>
            </p:cNvPr>
            <p:cNvSpPr/>
            <p:nvPr/>
          </p:nvSpPr>
          <p:spPr>
            <a:xfrm rot="16200000">
              <a:off x="2824463" y="2360935"/>
              <a:ext cx="2162630" cy="2162630"/>
            </a:xfrm>
            <a:custGeom>
              <a:avLst/>
              <a:gdLst>
                <a:gd name="connsiteX0" fmla="*/ 1081315 w 2162630"/>
                <a:gd name="connsiteY0" fmla="*/ 0 h 2162630"/>
                <a:gd name="connsiteX1" fmla="*/ 2162630 w 2162630"/>
                <a:gd name="connsiteY1" fmla="*/ 1081315 h 2162630"/>
                <a:gd name="connsiteX2" fmla="*/ 2161940 w 2162630"/>
                <a:gd name="connsiteY2" fmla="*/ 1094980 h 2162630"/>
                <a:gd name="connsiteX3" fmla="*/ 2065047 w 2162630"/>
                <a:gd name="connsiteY3" fmla="*/ 1099873 h 2162630"/>
                <a:gd name="connsiteX4" fmla="*/ 1099873 w 2162630"/>
                <a:gd name="connsiteY4" fmla="*/ 2065047 h 2162630"/>
                <a:gd name="connsiteX5" fmla="*/ 1094980 w 2162630"/>
                <a:gd name="connsiteY5" fmla="*/ 2161940 h 2162630"/>
                <a:gd name="connsiteX6" fmla="*/ 1081315 w 2162630"/>
                <a:gd name="connsiteY6" fmla="*/ 2162630 h 2162630"/>
                <a:gd name="connsiteX7" fmla="*/ 0 w 2162630"/>
                <a:gd name="connsiteY7" fmla="*/ 1081315 h 2162630"/>
                <a:gd name="connsiteX8" fmla="*/ 1081315 w 2162630"/>
                <a:gd name="connsiteY8" fmla="*/ 0 h 216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630" h="2162630">
                  <a:moveTo>
                    <a:pt x="1081315" y="0"/>
                  </a:moveTo>
                  <a:cubicBezTo>
                    <a:pt x="1678509" y="0"/>
                    <a:pt x="2162630" y="484121"/>
                    <a:pt x="2162630" y="1081315"/>
                  </a:cubicBezTo>
                  <a:lnTo>
                    <a:pt x="2161940" y="1094980"/>
                  </a:lnTo>
                  <a:lnTo>
                    <a:pt x="2065047" y="1099873"/>
                  </a:lnTo>
                  <a:cubicBezTo>
                    <a:pt x="1556138" y="1151555"/>
                    <a:pt x="1151555" y="1556138"/>
                    <a:pt x="1099873" y="2065047"/>
                  </a:cubicBezTo>
                  <a:lnTo>
                    <a:pt x="1094980" y="2161940"/>
                  </a:lnTo>
                  <a:lnTo>
                    <a:pt x="1081315" y="2162630"/>
                  </a:lnTo>
                  <a:cubicBezTo>
                    <a:pt x="484121" y="2162630"/>
                    <a:pt x="0" y="1678509"/>
                    <a:pt x="0" y="1081315"/>
                  </a:cubicBezTo>
                  <a:cubicBezTo>
                    <a:pt x="0" y="484121"/>
                    <a:pt x="484121" y="0"/>
                    <a:pt x="1081315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9F63DF7-A8D0-424E-AF5D-2C6D2E2F2315}"/>
              </a:ext>
            </a:extLst>
          </p:cNvPr>
          <p:cNvGrpSpPr/>
          <p:nvPr/>
        </p:nvGrpSpPr>
        <p:grpSpPr>
          <a:xfrm>
            <a:off x="992579" y="1889141"/>
            <a:ext cx="3389092" cy="806057"/>
            <a:chOff x="992579" y="1889141"/>
            <a:chExt cx="3389092" cy="80605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56BCCD-F798-4489-BD0C-E85C4C29DE17}"/>
                </a:ext>
              </a:extLst>
            </p:cNvPr>
            <p:cNvSpPr txBox="1"/>
            <p:nvPr/>
          </p:nvSpPr>
          <p:spPr>
            <a:xfrm>
              <a:off x="1119239" y="1889141"/>
              <a:ext cx="3262432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强度削弱、连续指令的优化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499FF68-B941-4527-9AEA-048C0C36E69F}"/>
                </a:ext>
              </a:extLst>
            </p:cNvPr>
            <p:cNvSpPr/>
            <p:nvPr/>
          </p:nvSpPr>
          <p:spPr>
            <a:xfrm>
              <a:off x="992579" y="2351963"/>
              <a:ext cx="2756854" cy="34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9EF327-4AE3-45FB-AF35-B0EA45D718BD}"/>
              </a:ext>
            </a:extLst>
          </p:cNvPr>
          <p:cNvGrpSpPr/>
          <p:nvPr/>
        </p:nvGrpSpPr>
        <p:grpSpPr>
          <a:xfrm>
            <a:off x="8247891" y="2017587"/>
            <a:ext cx="3131309" cy="677611"/>
            <a:chOff x="8247891" y="2017587"/>
            <a:chExt cx="3131309" cy="67761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AE039BD-65CB-462D-A003-5BB2DFE4F05E}"/>
                </a:ext>
              </a:extLst>
            </p:cNvPr>
            <p:cNvSpPr txBox="1"/>
            <p:nvPr/>
          </p:nvSpPr>
          <p:spPr>
            <a:xfrm>
              <a:off x="8247891" y="2017587"/>
              <a:ext cx="1980029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循环不变式外提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749D62-60C3-4DCC-99BB-6456304D70B6}"/>
                </a:ext>
              </a:extLst>
            </p:cNvPr>
            <p:cNvSpPr/>
            <p:nvPr/>
          </p:nvSpPr>
          <p:spPr>
            <a:xfrm>
              <a:off x="8543455" y="2351963"/>
              <a:ext cx="2835745" cy="34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9D2E0-E672-47FE-AA5C-8100D6E97379}"/>
              </a:ext>
            </a:extLst>
          </p:cNvPr>
          <p:cNvGrpSpPr/>
          <p:nvPr/>
        </p:nvGrpSpPr>
        <p:grpSpPr>
          <a:xfrm>
            <a:off x="992579" y="4211095"/>
            <a:ext cx="3141574" cy="799427"/>
            <a:chOff x="992579" y="4211095"/>
            <a:chExt cx="3141574" cy="79942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E8B927-C70A-4353-AF65-41C911ED799E}"/>
                </a:ext>
              </a:extLst>
            </p:cNvPr>
            <p:cNvSpPr txBox="1"/>
            <p:nvPr/>
          </p:nvSpPr>
          <p:spPr>
            <a:xfrm>
              <a:off x="2154124" y="4211095"/>
              <a:ext cx="1980029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可用表达式分析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BF2DCCE-2CE2-435F-B155-3D75165C2E82}"/>
                </a:ext>
              </a:extLst>
            </p:cNvPr>
            <p:cNvSpPr/>
            <p:nvPr/>
          </p:nvSpPr>
          <p:spPr>
            <a:xfrm>
              <a:off x="992579" y="4667287"/>
              <a:ext cx="2756854" cy="34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B01A3C8-5832-49D9-A746-F33977E48829}"/>
              </a:ext>
            </a:extLst>
          </p:cNvPr>
          <p:cNvGrpSpPr/>
          <p:nvPr/>
        </p:nvGrpSpPr>
        <p:grpSpPr>
          <a:xfrm>
            <a:off x="8476167" y="4067666"/>
            <a:ext cx="2903033" cy="942856"/>
            <a:chOff x="8476167" y="4067666"/>
            <a:chExt cx="2903033" cy="94285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38537CC-0BEB-4A41-A64E-3430662EABD0}"/>
                </a:ext>
              </a:extLst>
            </p:cNvPr>
            <p:cNvSpPr txBox="1"/>
            <p:nvPr/>
          </p:nvSpPr>
          <p:spPr>
            <a:xfrm>
              <a:off x="8476167" y="4067666"/>
              <a:ext cx="1210588" cy="49244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常量传播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C65E3CD-EB44-4F88-9329-D7EBDC66A017}"/>
                </a:ext>
              </a:extLst>
            </p:cNvPr>
            <p:cNvSpPr/>
            <p:nvPr/>
          </p:nvSpPr>
          <p:spPr>
            <a:xfrm>
              <a:off x="8543455" y="4667287"/>
              <a:ext cx="2835745" cy="34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B077A50-621C-445A-849B-240F0F2B0918}"/>
              </a:ext>
            </a:extLst>
          </p:cNvPr>
          <p:cNvGrpSpPr/>
          <p:nvPr/>
        </p:nvGrpSpPr>
        <p:grpSpPr>
          <a:xfrm>
            <a:off x="4554111" y="2362200"/>
            <a:ext cx="968268" cy="968268"/>
            <a:chOff x="5314982" y="2293544"/>
            <a:chExt cx="585756" cy="585756"/>
          </a:xfrm>
        </p:grpSpPr>
        <p:pic>
          <p:nvPicPr>
            <p:cNvPr id="20" name="图形 19" descr="Internet">
              <a:extLst>
                <a:ext uri="{FF2B5EF4-FFF2-40B4-BE49-F238E27FC236}">
                  <a16:creationId xmlns:a16="http://schemas.microsoft.com/office/drawing/2014/main" id="{F19E57AA-1E56-4236-93AA-84E2727C1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399205" y="2377767"/>
              <a:ext cx="417310" cy="417310"/>
            </a:xfrm>
            <a:prstGeom prst="rect">
              <a:avLst/>
            </a:prstGeom>
          </p:spPr>
        </p:pic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7D1C124-04A5-4E58-9F14-267968B3036D}"/>
                </a:ext>
              </a:extLst>
            </p:cNvPr>
            <p:cNvSpPr/>
            <p:nvPr/>
          </p:nvSpPr>
          <p:spPr>
            <a:xfrm>
              <a:off x="5314982" y="2293544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26D8E5D-DD92-43FC-9FF4-7DB02EACCBFD}"/>
              </a:ext>
            </a:extLst>
          </p:cNvPr>
          <p:cNvGrpSpPr/>
          <p:nvPr/>
        </p:nvGrpSpPr>
        <p:grpSpPr>
          <a:xfrm>
            <a:off x="6503395" y="2348716"/>
            <a:ext cx="968268" cy="968268"/>
            <a:chOff x="6937081" y="2865453"/>
            <a:chExt cx="585756" cy="585756"/>
          </a:xfrm>
        </p:grpSpPr>
        <p:pic>
          <p:nvPicPr>
            <p:cNvPr id="23" name="图形 22" descr="信号塔">
              <a:extLst>
                <a:ext uri="{FF2B5EF4-FFF2-40B4-BE49-F238E27FC236}">
                  <a16:creationId xmlns:a16="http://schemas.microsoft.com/office/drawing/2014/main" id="{47CAB783-1F64-415E-96B6-1875B33B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021304" y="2949676"/>
              <a:ext cx="417310" cy="417310"/>
            </a:xfrm>
            <a:prstGeom prst="rect">
              <a:avLst/>
            </a:prstGeom>
          </p:spPr>
        </p:pic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436BF07-6BE5-4413-B3A9-36C8EDA22B2A}"/>
                </a:ext>
              </a:extLst>
            </p:cNvPr>
            <p:cNvSpPr/>
            <p:nvPr/>
          </p:nvSpPr>
          <p:spPr>
            <a:xfrm>
              <a:off x="6937081" y="2865453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5DFD724-F7C0-4473-8784-49EE579D0003}"/>
              </a:ext>
            </a:extLst>
          </p:cNvPr>
          <p:cNvGrpSpPr/>
          <p:nvPr/>
        </p:nvGrpSpPr>
        <p:grpSpPr>
          <a:xfrm>
            <a:off x="6594758" y="4125185"/>
            <a:ext cx="968268" cy="968268"/>
            <a:chOff x="6313517" y="4484607"/>
            <a:chExt cx="585756" cy="585756"/>
          </a:xfrm>
        </p:grpSpPr>
        <p:pic>
          <p:nvPicPr>
            <p:cNvPr id="26" name="图形 25" descr="投影仪">
              <a:extLst>
                <a:ext uri="{FF2B5EF4-FFF2-40B4-BE49-F238E27FC236}">
                  <a16:creationId xmlns:a16="http://schemas.microsoft.com/office/drawing/2014/main" id="{99A6501D-BE20-4FF2-9D26-D5FE60D6F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373839" y="4544929"/>
              <a:ext cx="465112" cy="465112"/>
            </a:xfrm>
            <a:prstGeom prst="rect">
              <a:avLst/>
            </a:prstGeom>
          </p:spPr>
        </p:pic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D66A886-9543-4CCA-9729-79377523C035}"/>
                </a:ext>
              </a:extLst>
            </p:cNvPr>
            <p:cNvSpPr/>
            <p:nvPr/>
          </p:nvSpPr>
          <p:spPr>
            <a:xfrm>
              <a:off x="6313517" y="4484607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2D03FB-DB90-40AD-AD93-0437397DF0FC}"/>
              </a:ext>
            </a:extLst>
          </p:cNvPr>
          <p:cNvGrpSpPr/>
          <p:nvPr/>
        </p:nvGrpSpPr>
        <p:grpSpPr>
          <a:xfrm>
            <a:off x="4585181" y="4174665"/>
            <a:ext cx="968268" cy="968268"/>
            <a:chOff x="4680636" y="3870614"/>
            <a:chExt cx="585756" cy="585756"/>
          </a:xfrm>
        </p:grpSpPr>
        <p:pic>
          <p:nvPicPr>
            <p:cNvPr id="29" name="图形 28" descr="投影仪屏幕">
              <a:extLst>
                <a:ext uri="{FF2B5EF4-FFF2-40B4-BE49-F238E27FC236}">
                  <a16:creationId xmlns:a16="http://schemas.microsoft.com/office/drawing/2014/main" id="{6EF1531A-7F24-42DF-8B83-FE5D63640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764859" y="3954837"/>
              <a:ext cx="417310" cy="417310"/>
            </a:xfrm>
            <a:prstGeom prst="rect">
              <a:avLst/>
            </a:prstGeom>
          </p:spPr>
        </p:pic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3EE13D6-C28D-49C6-9AEC-DDA50C8C8D3A}"/>
                </a:ext>
              </a:extLst>
            </p:cNvPr>
            <p:cNvSpPr/>
            <p:nvPr/>
          </p:nvSpPr>
          <p:spPr>
            <a:xfrm>
              <a:off x="4680636" y="3870614"/>
              <a:ext cx="585756" cy="585756"/>
            </a:xfrm>
            <a:prstGeom prst="ellipse">
              <a:avLst/>
            </a:prstGeom>
            <a:noFill/>
            <a:ln w="127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08035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其他问题及展望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0550" y="1256145"/>
            <a:ext cx="89500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目前的优化主要集中在块内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分析和优化的关联性不强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优化间的关联性不强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其他优化，如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函数内联展开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归纳变量删除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公共</a:t>
            </a:r>
            <a:r>
              <a:rPr lang="zh-CN" altLang="en-US" dirty="0"/>
              <a:t>子</a:t>
            </a:r>
            <a:r>
              <a:rPr lang="zh-CN" altLang="en-US" dirty="0" smtClean="0"/>
              <a:t>表达式删除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循环展开等等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7D3049-3692-43D6-A5FA-DA23C2EE773D}"/>
              </a:ext>
            </a:extLst>
          </p:cNvPr>
          <p:cNvGrpSpPr/>
          <p:nvPr/>
        </p:nvGrpSpPr>
        <p:grpSpPr>
          <a:xfrm>
            <a:off x="1438085" y="1840017"/>
            <a:ext cx="9315831" cy="3537524"/>
            <a:chOff x="1438085" y="1840017"/>
            <a:chExt cx="9315831" cy="3537524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D42E17E-1833-48F9-AE28-5CBE8B73F019}"/>
                </a:ext>
              </a:extLst>
            </p:cNvPr>
            <p:cNvGrpSpPr/>
            <p:nvPr/>
          </p:nvGrpSpPr>
          <p:grpSpPr>
            <a:xfrm>
              <a:off x="4363811" y="1915884"/>
              <a:ext cx="3464378" cy="3461657"/>
              <a:chOff x="4765222" y="1828800"/>
              <a:chExt cx="3464378" cy="3461657"/>
            </a:xfrm>
          </p:grpSpPr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949D057C-660E-4020-91E8-5F8112F0B20C}"/>
                  </a:ext>
                </a:extLst>
              </p:cNvPr>
              <p:cNvSpPr/>
              <p:nvPr/>
            </p:nvSpPr>
            <p:spPr>
              <a:xfrm>
                <a:off x="6629400" y="1828800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0560B9B0-D4C6-4E51-A4C6-1E29D795CB73}"/>
                  </a:ext>
                </a:extLst>
              </p:cNvPr>
              <p:cNvSpPr/>
              <p:nvPr/>
            </p:nvSpPr>
            <p:spPr>
              <a:xfrm flipH="1">
                <a:off x="4765222" y="1828800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对角圆角 13">
                <a:extLst>
                  <a:ext uri="{FF2B5EF4-FFF2-40B4-BE49-F238E27FC236}">
                    <a16:creationId xmlns:a16="http://schemas.microsoft.com/office/drawing/2014/main" id="{240F6870-1BF6-4AE0-97EB-396767091BAA}"/>
                  </a:ext>
                </a:extLst>
              </p:cNvPr>
              <p:cNvSpPr/>
              <p:nvPr/>
            </p:nvSpPr>
            <p:spPr>
              <a:xfrm flipH="1">
                <a:off x="6629400" y="3690257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EDAD1B27-DEA0-4AA5-9510-5244E94CFF68}"/>
                  </a:ext>
                </a:extLst>
              </p:cNvPr>
              <p:cNvSpPr/>
              <p:nvPr/>
            </p:nvSpPr>
            <p:spPr>
              <a:xfrm>
                <a:off x="4765222" y="3690257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0E3E75-5FCB-451B-961F-2B7C1C4C0553}"/>
                </a:ext>
              </a:extLst>
            </p:cNvPr>
            <p:cNvSpPr txBox="1"/>
            <p:nvPr/>
          </p:nvSpPr>
          <p:spPr>
            <a:xfrm>
              <a:off x="2727480" y="1845451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裴启智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465E541-1046-40C1-BFFE-1C691AF5F058}"/>
                </a:ext>
              </a:extLst>
            </p:cNvPr>
            <p:cNvSpPr/>
            <p:nvPr/>
          </p:nvSpPr>
          <p:spPr>
            <a:xfrm>
              <a:off x="1438085" y="2236219"/>
              <a:ext cx="2371744" cy="1492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选做部分问答题</a:t>
              </a:r>
              <a:endParaRPr lang="en-US" altLang="zh-CN" sz="14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函数基本信息的分析</a:t>
              </a:r>
              <a:endParaRPr lang="en-US" altLang="zh-CN" sz="14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简单的</a:t>
              </a:r>
              <a:r>
                <a:rPr lang="zh-CN" altLang="en-US" sz="14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算术不变量</a:t>
              </a:r>
              <a:r>
                <a:rPr lang="zh-CN" altLang="en-US" sz="14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删除</a:t>
              </a:r>
              <a:r>
                <a:rPr lang="zh-CN" altLang="en-US" sz="14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、强度削弱、连续指令优化</a:t>
              </a:r>
              <a:endParaRPr lang="en-US" altLang="zh-CN" sz="14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endParaRPr lang="zh-CN" altLang="en-US" sz="14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4074A6-4E96-4B11-A85D-75F63BB989B7}"/>
                </a:ext>
              </a:extLst>
            </p:cNvPr>
            <p:cNvSpPr txBox="1"/>
            <p:nvPr/>
          </p:nvSpPr>
          <p:spPr>
            <a:xfrm>
              <a:off x="2727480" y="4277742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张万林</a:t>
              </a:r>
              <a:endParaRPr lang="zh-CN" altLang="en-US" sz="2000" b="1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CF510B9-4B9B-439F-AAE5-782442D74145}"/>
                </a:ext>
              </a:extLst>
            </p:cNvPr>
            <p:cNvSpPr/>
            <p:nvPr/>
          </p:nvSpPr>
          <p:spPr>
            <a:xfrm>
              <a:off x="1438085" y="4668510"/>
              <a:ext cx="2371744" cy="380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循环不变式外提</a:t>
              </a:r>
              <a:endParaRPr lang="zh-CN" altLang="en-US" sz="16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578F10-4207-44AB-826A-AD9559D4367E}"/>
                </a:ext>
              </a:extLst>
            </p:cNvPr>
            <p:cNvSpPr txBox="1"/>
            <p:nvPr/>
          </p:nvSpPr>
          <p:spPr>
            <a:xfrm>
              <a:off x="8382172" y="42684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2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曲阳</a:t>
              </a:r>
              <a:endPara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DF3610-4D8D-4B3B-86B9-46D7718A79FE}"/>
                </a:ext>
              </a:extLst>
            </p:cNvPr>
            <p:cNvSpPr/>
            <p:nvPr/>
          </p:nvSpPr>
          <p:spPr>
            <a:xfrm>
              <a:off x="8382172" y="4668510"/>
              <a:ext cx="2371744" cy="380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可用表达式分析</a:t>
              </a:r>
              <a:endParaRPr lang="zh-CN" altLang="en-US" sz="16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AEA3E0-A0A7-4930-A909-71F3AA4E82E0}"/>
                </a:ext>
              </a:extLst>
            </p:cNvPr>
            <p:cNvSpPr txBox="1"/>
            <p:nvPr/>
          </p:nvSpPr>
          <p:spPr>
            <a:xfrm>
              <a:off x="8382172" y="1840017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雷雨轩</a:t>
              </a:r>
              <a:endParaRPr lang="zh-CN" altLang="en-US" sz="2000" b="1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1A5F69F-6F10-4FCC-B8E0-646A61EB4EF3}"/>
                </a:ext>
              </a:extLst>
            </p:cNvPr>
            <p:cNvSpPr/>
            <p:nvPr/>
          </p:nvSpPr>
          <p:spPr>
            <a:xfrm>
              <a:off x="8382172" y="2240127"/>
              <a:ext cx="2371744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活跃变量</a:t>
              </a:r>
              <a:r>
                <a:rPr lang="zh-CN" altLang="en-US" sz="16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分析</a:t>
              </a:r>
              <a:endParaRPr lang="en-US" altLang="zh-CN" sz="1600" dirty="0" smtClean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 smtClean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常量传播</a:t>
              </a:r>
              <a:endParaRPr lang="zh-CN" altLang="en-US" sz="1600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7" name="图形 26" descr="云计算">
              <a:extLst>
                <a:ext uri="{FF2B5EF4-FFF2-40B4-BE49-F238E27FC236}">
                  <a16:creationId xmlns:a16="http://schemas.microsoft.com/office/drawing/2014/main" id="{3918DE23-9CB8-4F40-9D32-CBDA61196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631709" y="4227155"/>
              <a:ext cx="737140" cy="737140"/>
            </a:xfrm>
            <a:prstGeom prst="rect">
              <a:avLst/>
            </a:prstGeom>
          </p:spPr>
        </p:pic>
        <p:pic>
          <p:nvPicPr>
            <p:cNvPr id="28" name="图形 27" descr="Internet">
              <a:extLst>
                <a:ext uri="{FF2B5EF4-FFF2-40B4-BE49-F238E27FC236}">
                  <a16:creationId xmlns:a16="http://schemas.microsoft.com/office/drawing/2014/main" id="{92DAA2E4-0EAB-40D1-B05C-F484044A6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891809" y="2390381"/>
              <a:ext cx="737140" cy="737140"/>
            </a:xfrm>
            <a:prstGeom prst="rect">
              <a:avLst/>
            </a:prstGeom>
          </p:spPr>
        </p:pic>
        <p:pic>
          <p:nvPicPr>
            <p:cNvPr id="29" name="图形 28" descr="投影仪屏幕">
              <a:extLst>
                <a:ext uri="{FF2B5EF4-FFF2-40B4-BE49-F238E27FC236}">
                  <a16:creationId xmlns:a16="http://schemas.microsoft.com/office/drawing/2014/main" id="{7A3DECBB-D068-499A-B63B-5E86C39A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891809" y="4223813"/>
              <a:ext cx="737140" cy="737140"/>
            </a:xfrm>
            <a:prstGeom prst="rect">
              <a:avLst/>
            </a:prstGeom>
          </p:spPr>
        </p:pic>
        <p:pic>
          <p:nvPicPr>
            <p:cNvPr id="30" name="图形 29" descr="信号塔">
              <a:extLst>
                <a:ext uri="{FF2B5EF4-FFF2-40B4-BE49-F238E27FC236}">
                  <a16:creationId xmlns:a16="http://schemas.microsoft.com/office/drawing/2014/main" id="{37A5801B-686E-4BED-AB1B-1A93E5B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631709" y="2390381"/>
              <a:ext cx="737140" cy="737140"/>
            </a:xfrm>
            <a:prstGeom prst="rect">
              <a:avLst/>
            </a:prstGeom>
          </p:spPr>
        </p:pic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小组成员及分工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441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B1D70A-3EB4-4CA9-8B0B-EB97C889D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THANK YOU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4830616" y="4137890"/>
            <a:ext cx="2493819" cy="628073"/>
          </a:xfrm>
        </p:spPr>
        <p:txBody>
          <a:bodyPr/>
          <a:lstStyle/>
          <a:p>
            <a:r>
              <a:rPr lang="zh-CN" altLang="en-US" sz="1200" dirty="0"/>
              <a:t>裴启智 雷雨轩 张万林 曲阳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23424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数据流分析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4257464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 smtClean="0"/>
              <a:t>数据流分析</a:t>
            </a:r>
            <a:endParaRPr lang="en-US" altLang="zh-CN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02FC8D3-12A1-4170-AC35-B561B0B7DA76}"/>
              </a:ext>
            </a:extLst>
          </p:cNvPr>
          <p:cNvSpPr/>
          <p:nvPr/>
        </p:nvSpPr>
        <p:spPr>
          <a:xfrm>
            <a:off x="1011924" y="1689100"/>
            <a:ext cx="2247224" cy="3807460"/>
          </a:xfrm>
          <a:prstGeom prst="roundRect">
            <a:avLst>
              <a:gd name="adj" fmla="val 77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496E89D-C2E2-41D4-9354-070372EA5882}"/>
              </a:ext>
            </a:extLst>
          </p:cNvPr>
          <p:cNvSpPr/>
          <p:nvPr/>
        </p:nvSpPr>
        <p:spPr>
          <a:xfrm>
            <a:off x="3655256" y="1689100"/>
            <a:ext cx="2247224" cy="3807460"/>
          </a:xfrm>
          <a:prstGeom prst="roundRect">
            <a:avLst>
              <a:gd name="adj" fmla="val 770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AC0EE48-51CD-4660-ACF5-5496CB177EAD}"/>
              </a:ext>
            </a:extLst>
          </p:cNvPr>
          <p:cNvSpPr/>
          <p:nvPr/>
        </p:nvSpPr>
        <p:spPr>
          <a:xfrm>
            <a:off x="6294054" y="1689100"/>
            <a:ext cx="2247224" cy="3807460"/>
          </a:xfrm>
          <a:prstGeom prst="roundRect">
            <a:avLst>
              <a:gd name="adj" fmla="val 77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CCA3D69-CEC3-4E7B-800E-1AA96C5D4E44}"/>
              </a:ext>
            </a:extLst>
          </p:cNvPr>
          <p:cNvSpPr/>
          <p:nvPr/>
        </p:nvSpPr>
        <p:spPr>
          <a:xfrm>
            <a:off x="8932853" y="1689100"/>
            <a:ext cx="2247224" cy="3807460"/>
          </a:xfrm>
          <a:prstGeom prst="roundRect">
            <a:avLst>
              <a:gd name="adj" fmla="val 770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0AF3A6-5189-412E-AEF1-5FA9C7F47D10}"/>
              </a:ext>
            </a:extLst>
          </p:cNvPr>
          <p:cNvSpPr/>
          <p:nvPr/>
        </p:nvSpPr>
        <p:spPr>
          <a:xfrm>
            <a:off x="1163296" y="3878893"/>
            <a:ext cx="1944481" cy="78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扩展增加对</a:t>
            </a:r>
            <a:r>
              <a: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Module</a:t>
            </a: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中类型定义、全局变量定义等的统计和输出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D2C813-CF66-4B22-AD5C-06EB122AC70A}"/>
              </a:ext>
            </a:extLst>
          </p:cNvPr>
          <p:cNvSpPr txBox="1"/>
          <p:nvPr/>
        </p:nvSpPr>
        <p:spPr>
          <a:xfrm>
            <a:off x="1273762" y="3477076"/>
            <a:ext cx="172355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问答题第二问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形 11" descr="Internet">
            <a:extLst>
              <a:ext uri="{FF2B5EF4-FFF2-40B4-BE49-F238E27FC236}">
                <a16:creationId xmlns:a16="http://schemas.microsoft.com/office/drawing/2014/main" id="{4D39EC19-E47B-4805-B186-A9010DEA45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76536" y="1812818"/>
            <a:ext cx="718000" cy="804026"/>
          </a:xfrm>
          <a:prstGeom prst="rect">
            <a:avLst/>
          </a:prstGeom>
        </p:spPr>
      </p:pic>
      <p:pic>
        <p:nvPicPr>
          <p:cNvPr id="13" name="图形 12" descr="投影仪屏幕">
            <a:extLst>
              <a:ext uri="{FF2B5EF4-FFF2-40B4-BE49-F238E27FC236}">
                <a16:creationId xmlns:a16="http://schemas.microsoft.com/office/drawing/2014/main" id="{0115C2FA-4366-46B1-8630-3925AFF353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22942" y="1841347"/>
            <a:ext cx="667046" cy="746967"/>
          </a:xfrm>
          <a:prstGeom prst="rect">
            <a:avLst/>
          </a:prstGeom>
        </p:spPr>
      </p:pic>
      <p:pic>
        <p:nvPicPr>
          <p:cNvPr id="14" name="图形 13" descr="信号塔">
            <a:extLst>
              <a:ext uri="{FF2B5EF4-FFF2-40B4-BE49-F238E27FC236}">
                <a16:creationId xmlns:a16="http://schemas.microsoft.com/office/drawing/2014/main" id="{01B4855C-1F1D-44AE-A6AC-B2311F003D5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503136" y="1906062"/>
            <a:ext cx="551464" cy="617538"/>
          </a:xfrm>
          <a:prstGeom prst="rect">
            <a:avLst/>
          </a:prstGeom>
        </p:spPr>
      </p:pic>
      <p:pic>
        <p:nvPicPr>
          <p:cNvPr id="15" name="图形 14" descr="处理器">
            <a:extLst>
              <a:ext uri="{FF2B5EF4-FFF2-40B4-BE49-F238E27FC236}">
                <a16:creationId xmlns:a16="http://schemas.microsoft.com/office/drawing/2014/main" id="{F03929D1-8667-4CA3-AB83-4939CAEDA1D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084143" y="1841347"/>
            <a:ext cx="667046" cy="74696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68ED6F3-B8A2-4BDB-83B4-F2FDF188B2FE}"/>
              </a:ext>
            </a:extLst>
          </p:cNvPr>
          <p:cNvSpPr/>
          <p:nvPr/>
        </p:nvSpPr>
        <p:spPr>
          <a:xfrm>
            <a:off x="1030636" y="2727590"/>
            <a:ext cx="2209801" cy="396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F12129-51BB-4401-A7F1-B647CC1C5E20}"/>
              </a:ext>
            </a:extLst>
          </p:cNvPr>
          <p:cNvSpPr txBox="1"/>
          <p:nvPr/>
        </p:nvSpPr>
        <p:spPr>
          <a:xfrm>
            <a:off x="1871681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4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D4A99A-33D6-4286-A9A8-2819404CEE3D}"/>
              </a:ext>
            </a:extLst>
          </p:cNvPr>
          <p:cNvSpPr/>
          <p:nvPr/>
        </p:nvSpPr>
        <p:spPr>
          <a:xfrm>
            <a:off x="3655256" y="2727590"/>
            <a:ext cx="2247224" cy="396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DF9C9C-4D65-43E1-BD5E-E80BBA29C321}"/>
              </a:ext>
            </a:extLst>
          </p:cNvPr>
          <p:cNvSpPr txBox="1"/>
          <p:nvPr/>
        </p:nvSpPr>
        <p:spPr>
          <a:xfrm>
            <a:off x="4515013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CB9BE8-23DF-4413-A84F-C6D5FC50086E}"/>
              </a:ext>
            </a:extLst>
          </p:cNvPr>
          <p:cNvSpPr/>
          <p:nvPr/>
        </p:nvSpPr>
        <p:spPr>
          <a:xfrm>
            <a:off x="8932853" y="2727590"/>
            <a:ext cx="2247224" cy="396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B86B42-5A83-414C-B9DA-027F8F030D38}"/>
              </a:ext>
            </a:extLst>
          </p:cNvPr>
          <p:cNvSpPr txBox="1"/>
          <p:nvPr/>
        </p:nvSpPr>
        <p:spPr>
          <a:xfrm>
            <a:off x="9792610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341B5A-A82A-4B46-8865-38E502C4AC88}"/>
              </a:ext>
            </a:extLst>
          </p:cNvPr>
          <p:cNvSpPr/>
          <p:nvPr/>
        </p:nvSpPr>
        <p:spPr>
          <a:xfrm>
            <a:off x="3806628" y="3878893"/>
            <a:ext cx="194448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统计输出每个函数的基本信息</a:t>
            </a:r>
            <a:endParaRPr lang="zh-CN" altLang="en-US" sz="12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B932A28-53E2-4752-8D97-743C32DB991F}"/>
              </a:ext>
            </a:extLst>
          </p:cNvPr>
          <p:cNvSpPr txBox="1"/>
          <p:nvPr/>
        </p:nvSpPr>
        <p:spPr>
          <a:xfrm>
            <a:off x="3584278" y="3477076"/>
            <a:ext cx="238918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Function-Info Analysis</a:t>
            </a:r>
            <a:endParaRPr lang="zh-CN" altLang="en-US" sz="16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C4ACAD1-2D5D-4FFC-B1A8-8B9CDB9C99C5}"/>
              </a:ext>
            </a:extLst>
          </p:cNvPr>
          <p:cNvSpPr/>
          <p:nvPr/>
        </p:nvSpPr>
        <p:spPr>
          <a:xfrm>
            <a:off x="6445426" y="3878893"/>
            <a:ext cx="194448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分析不同程序点有哪些活跃变量</a:t>
            </a:r>
            <a:endParaRPr lang="zh-CN" altLang="en-US" sz="1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CA094B4-019B-4297-B2C5-F398BE3AD09F}"/>
              </a:ext>
            </a:extLst>
          </p:cNvPr>
          <p:cNvSpPr txBox="1"/>
          <p:nvPr/>
        </p:nvSpPr>
        <p:spPr>
          <a:xfrm>
            <a:off x="6245584" y="3477076"/>
            <a:ext cx="23441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Live-Variable Analysis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10C1583-AEE5-49AE-9228-942FA93ACB38}"/>
              </a:ext>
            </a:extLst>
          </p:cNvPr>
          <p:cNvSpPr/>
          <p:nvPr/>
        </p:nvSpPr>
        <p:spPr>
          <a:xfrm>
            <a:off x="9084224" y="3987064"/>
            <a:ext cx="194448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分析不同程序点有哪些可用表达式</a:t>
            </a:r>
            <a:endParaRPr lang="zh-CN" altLang="en-US" sz="1200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3E4B1B7-F63A-47C3-841E-CD736FF2DBD5}"/>
              </a:ext>
            </a:extLst>
          </p:cNvPr>
          <p:cNvSpPr txBox="1"/>
          <p:nvPr/>
        </p:nvSpPr>
        <p:spPr>
          <a:xfrm>
            <a:off x="8932852" y="3477076"/>
            <a:ext cx="230902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Available-Expression </a:t>
            </a:r>
          </a:p>
          <a:p>
            <a:pPr algn="ctr"/>
            <a:r>
              <a:rPr lang="en-US" altLang="zh-CN" sz="1600" b="1" dirty="0" smtClean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Analysis</a:t>
            </a:r>
            <a:endParaRPr lang="zh-CN" altLang="en-US" sz="16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7A9D1A-D0A8-4584-AD50-BA400E298BC4}"/>
              </a:ext>
            </a:extLst>
          </p:cNvPr>
          <p:cNvSpPr/>
          <p:nvPr/>
        </p:nvSpPr>
        <p:spPr>
          <a:xfrm>
            <a:off x="6312766" y="2727590"/>
            <a:ext cx="2209801" cy="396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E5404F-31BA-4465-885D-1A814EBE1B0F}"/>
              </a:ext>
            </a:extLst>
          </p:cNvPr>
          <p:cNvSpPr txBox="1"/>
          <p:nvPr/>
        </p:nvSpPr>
        <p:spPr>
          <a:xfrm>
            <a:off x="7153811" y="2714137"/>
            <a:ext cx="52771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4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893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问答题第二问</a:t>
            </a:r>
            <a:r>
              <a:rPr lang="en-US" altLang="zh-CN" dirty="0" smtClean="0"/>
              <a:t>-</a:t>
            </a:r>
            <a:r>
              <a:rPr lang="zh-CN" altLang="en-US" dirty="0" smtClean="0"/>
              <a:t>类型定义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3464" y="1481328"/>
            <a:ext cx="4054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类型定义：</a:t>
            </a:r>
            <a:r>
              <a:rPr lang="zh-CN" altLang="en-US" dirty="0" smtClean="0"/>
              <a:t>使用类型</a:t>
            </a:r>
            <a:r>
              <a:rPr lang="zh-CN" altLang="en-US" dirty="0"/>
              <a:t>定义时需要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类型</a:t>
            </a:r>
            <a:r>
              <a:rPr lang="zh-CN" altLang="en-US" dirty="0"/>
              <a:t>定义符</a:t>
            </a:r>
            <a:r>
              <a:rPr lang="en-US" altLang="zh-CN" dirty="0" err="1"/>
              <a:t>typedef</a:t>
            </a:r>
            <a:r>
              <a:rPr lang="zh-CN" altLang="en-US" dirty="0" smtClean="0"/>
              <a:t>，将</a:t>
            </a:r>
            <a:r>
              <a:rPr lang="zh-CN" altLang="en-US" dirty="0"/>
              <a:t>一个原有的</a:t>
            </a:r>
            <a:r>
              <a:rPr lang="zh-CN" altLang="en-US" dirty="0" smtClean="0"/>
              <a:t>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量</a:t>
            </a:r>
            <a:r>
              <a:rPr lang="zh-CN" altLang="en-US" dirty="0"/>
              <a:t>类型定义一个新的变量类型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51153" y="94925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C</a:t>
            </a:r>
            <a:r>
              <a:rPr lang="zh-CN" altLang="en-US" dirty="0" smtClean="0"/>
              <a:t>文件：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061531" y="16510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548" y="2146822"/>
            <a:ext cx="3299147" cy="15270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85" y="1318583"/>
            <a:ext cx="2398260" cy="396461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51153" y="5465490"/>
            <a:ext cx="175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对应</a:t>
            </a:r>
            <a:r>
              <a:rPr lang="en-US" altLang="zh-CN" dirty="0" smtClean="0"/>
              <a:t>LLVM IR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491" y="5911602"/>
            <a:ext cx="4319181" cy="9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问答题第二问</a:t>
            </a:r>
            <a:r>
              <a:rPr lang="en-US" altLang="zh-CN" dirty="0" smtClean="0"/>
              <a:t>-</a:t>
            </a:r>
            <a:r>
              <a:rPr lang="zh-CN" altLang="en-US" dirty="0" smtClean="0"/>
              <a:t>全局变量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3464" y="1481328"/>
            <a:ext cx="3540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全局变量：在所有函数外部定义的变量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LLVM IR</a:t>
            </a:r>
            <a:r>
              <a:rPr lang="zh-CN" altLang="en-US" dirty="0" smtClean="0"/>
              <a:t>中全局变量对应以</a:t>
            </a:r>
            <a:r>
              <a:rPr lang="en-US" altLang="zh-CN" dirty="0" smtClean="0"/>
              <a:t>@</a:t>
            </a:r>
            <a:r>
              <a:rPr lang="zh-CN" altLang="en-US" dirty="0" smtClean="0"/>
              <a:t>开头的变量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一些格式化字符串也会被视作全局变量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840326" y="91693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C</a:t>
            </a:r>
            <a:r>
              <a:rPr lang="zh-CN" altLang="en-US" dirty="0" smtClean="0"/>
              <a:t>文件：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764837" y="1006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57" y="1286269"/>
            <a:ext cx="3431644" cy="3999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837" y="1569992"/>
            <a:ext cx="3821402" cy="1598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257" y="5852073"/>
            <a:ext cx="5936494" cy="100592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41992" y="5481271"/>
            <a:ext cx="175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对应</a:t>
            </a:r>
            <a:r>
              <a:rPr lang="en-US" altLang="zh-CN" dirty="0" smtClean="0"/>
              <a:t>LLVM IR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9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Function-Info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0291" y="1496291"/>
            <a:ext cx="3879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统计函数的相关信息，包括：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函数</a:t>
            </a:r>
            <a:r>
              <a:rPr lang="zh-CN" altLang="en-US" sz="2400" dirty="0" smtClean="0"/>
              <a:t>名</a:t>
            </a:r>
            <a:endParaRPr lang="en-US" altLang="zh-CN" sz="2400" dirty="0" smtClean="0"/>
          </a:p>
          <a:p>
            <a:r>
              <a:rPr lang="en-US" altLang="zh-CN" sz="2400" dirty="0" smtClean="0"/>
              <a:t>2. </a:t>
            </a:r>
            <a:r>
              <a:rPr lang="zh-CN" altLang="en-US" sz="2400" dirty="0" smtClean="0"/>
              <a:t>函数参数个数</a:t>
            </a:r>
            <a:endParaRPr lang="en-US" altLang="zh-CN" sz="2400" dirty="0" smtClean="0"/>
          </a:p>
          <a:p>
            <a:r>
              <a:rPr lang="en-US" altLang="zh-CN" sz="2400" dirty="0" smtClean="0"/>
              <a:t>3. </a:t>
            </a:r>
            <a:r>
              <a:rPr lang="zh-CN" altLang="en-US" sz="2400" dirty="0" smtClean="0"/>
              <a:t>函数被调用的次数</a:t>
            </a:r>
            <a:endParaRPr lang="en-US" altLang="zh-CN" sz="2400" dirty="0" smtClean="0"/>
          </a:p>
          <a:p>
            <a:r>
              <a:rPr lang="en-US" altLang="zh-CN" sz="2400" dirty="0" smtClean="0"/>
              <a:t>4. </a:t>
            </a:r>
            <a:r>
              <a:rPr lang="zh-CN" altLang="en-US" sz="2400" dirty="0" smtClean="0"/>
              <a:t>函数所包含的基本块个数</a:t>
            </a:r>
            <a:endParaRPr lang="en-US" altLang="zh-CN" sz="2400" dirty="0" smtClean="0"/>
          </a:p>
          <a:p>
            <a:r>
              <a:rPr lang="en-US" altLang="zh-CN" sz="2400" dirty="0" smtClean="0"/>
              <a:t>5. </a:t>
            </a:r>
            <a:r>
              <a:rPr lang="zh-CN" altLang="en-US" sz="2400" dirty="0" smtClean="0"/>
              <a:t>函数</a:t>
            </a:r>
            <a:r>
              <a:rPr lang="zh-CN" altLang="en-US" sz="2400" dirty="0"/>
              <a:t>所包含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LLVM IR</a:t>
            </a:r>
            <a:r>
              <a:rPr lang="zh-CN" altLang="en-US" sz="2400" dirty="0" smtClean="0"/>
              <a:t>指令数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6742546" y="96276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C</a:t>
            </a:r>
            <a:r>
              <a:rPr lang="zh-CN" altLang="en-US" dirty="0" smtClean="0"/>
              <a:t>文件：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46" y="1332101"/>
            <a:ext cx="2800893" cy="2428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42546" y="39453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46" y="4314649"/>
            <a:ext cx="4688474" cy="214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3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正常&quot;,&quot;HeaderHeight&quot;:15.0,&quot;TopMargin&quot;:0.0,&quot;FooterHeight&quot;:9.0,&quot;BottomMargin&quot;:0.0,&quot;SideMargin&quot;:5.5,&quot;IntervalMargin&quot;:1.5,&quot;Id&quot;:&quot;GuidesStyle_Normal&quot;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1269</Words>
  <Application>Microsoft Office PowerPoint</Application>
  <PresentationFormat>宽屏</PresentationFormat>
  <Paragraphs>244</Paragraphs>
  <Slides>40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等线</vt:lpstr>
      <vt:lpstr>宋体</vt:lpstr>
      <vt:lpstr>微软雅黑</vt:lpstr>
      <vt:lpstr>Arial</vt:lpstr>
      <vt:lpstr>Century Gothic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Zhenyu Xu</dc:creator>
  <cp:lastModifiedBy>dell</cp:lastModifiedBy>
  <cp:revision>102</cp:revision>
  <dcterms:created xsi:type="dcterms:W3CDTF">2019-07-26T03:20:08Z</dcterms:created>
  <dcterms:modified xsi:type="dcterms:W3CDTF">2021-01-28T16:13:03Z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t-zhenxu@microsoft.com</vt:lpwstr>
  </property>
  <property fmtid="{D5CDD505-2E9C-101B-9397-08002B2CF9AE}" pid="5" name="MSIP_Label_f42aa342-8706-4288-bd11-ebb85995028c_SetDate">
    <vt:lpwstr>2019-07-26T03:54:22.9434885Z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c6c83129-e260-4e7e-a13c-00cd4ae7ec28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